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1.xml" ContentType="application/vnd.openxmlformats-officedocument.themeOverride+xml"/>
  <Override PartName="/ppt/notesSlides/notesSlide36.xml" ContentType="application/vnd.openxmlformats-officedocument.presentationml.notesSlide+xml"/>
  <Override PartName="/ppt/theme/themeOverride1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6.xml" ContentType="application/vnd.openxmlformats-officedocument.themeOverride+xml"/>
  <Override PartName="/ppt/notesSlides/notesSlide57.xml" ContentType="application/vnd.openxmlformats-officedocument.presentationml.notesSlide+xml"/>
  <Override PartName="/ppt/theme/themeOverride1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8.xml" ContentType="application/vnd.openxmlformats-officedocument.themeOverride+xml"/>
  <Override PartName="/ppt/notesSlides/notesSlide64.xml" ContentType="application/vnd.openxmlformats-officedocument.presentationml.notesSlide+xml"/>
  <Override PartName="/ppt/theme/themeOverride19.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0.xml" ContentType="application/vnd.openxmlformats-officedocument.themeOverride+xml"/>
  <Override PartName="/ppt/notesSlides/notesSlide67.xml" ContentType="application/vnd.openxmlformats-officedocument.presentationml.notesSlide+xml"/>
  <Override PartName="/ppt/theme/themeOverride21.xml" ContentType="application/vnd.openxmlformats-officedocument.themeOverride+xml"/>
  <Override PartName="/ppt/notesSlides/notesSlide68.xml" ContentType="application/vnd.openxmlformats-officedocument.presentationml.notesSlide+xml"/>
  <Override PartName="/ppt/theme/themeOverride22.xml" ContentType="application/vnd.openxmlformats-officedocument.themeOverride+xml"/>
  <Override PartName="/ppt/notesSlides/notesSlide69.xml" ContentType="application/vnd.openxmlformats-officedocument.presentationml.notesSlide+xml"/>
  <Override PartName="/ppt/theme/themeOverride2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4.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5.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5" r:id="rId2"/>
    <p:sldMasterId id="2147483749" r:id="rId3"/>
    <p:sldMasterId id="2147483761" r:id="rId4"/>
    <p:sldMasterId id="2147483775" r:id="rId5"/>
    <p:sldMasterId id="2147483790" r:id="rId6"/>
    <p:sldMasterId id="2147483802" r:id="rId7"/>
    <p:sldMasterId id="2147483838" r:id="rId8"/>
    <p:sldMasterId id="2147483898" r:id="rId9"/>
    <p:sldMasterId id="2147483993" r:id="rId10"/>
    <p:sldMasterId id="2147484044" r:id="rId11"/>
    <p:sldMasterId id="2147484080" r:id="rId12"/>
    <p:sldMasterId id="2147484205" r:id="rId13"/>
    <p:sldMasterId id="2147484217" r:id="rId14"/>
    <p:sldMasterId id="2147484257" r:id="rId15"/>
    <p:sldMasterId id="2147484283" r:id="rId16"/>
    <p:sldMasterId id="2147484297" r:id="rId17"/>
    <p:sldMasterId id="2147484309" r:id="rId18"/>
    <p:sldMasterId id="2147484321" r:id="rId19"/>
    <p:sldMasterId id="2147484323" r:id="rId20"/>
    <p:sldMasterId id="2147484335" r:id="rId21"/>
    <p:sldMasterId id="2147484350" r:id="rId22"/>
    <p:sldMasterId id="2147484353" r:id="rId23"/>
    <p:sldMasterId id="2147484367" r:id="rId24"/>
    <p:sldMasterId id="2147484369" r:id="rId25"/>
    <p:sldMasterId id="2147484386" r:id="rId26"/>
    <p:sldMasterId id="2147484398" r:id="rId27"/>
    <p:sldMasterId id="2147484410" r:id="rId28"/>
    <p:sldMasterId id="2147484424" r:id="rId29"/>
    <p:sldMasterId id="2147484438" r:id="rId30"/>
    <p:sldMasterId id="2147484463" r:id="rId31"/>
  </p:sldMasterIdLst>
  <p:notesMasterIdLst>
    <p:notesMasterId r:id="rId171"/>
  </p:notesMasterIdLst>
  <p:sldIdLst>
    <p:sldId id="1179" r:id="rId32"/>
    <p:sldId id="311" r:id="rId33"/>
    <p:sldId id="3883" r:id="rId34"/>
    <p:sldId id="312" r:id="rId35"/>
    <p:sldId id="310" r:id="rId36"/>
    <p:sldId id="1182" r:id="rId37"/>
    <p:sldId id="1193" r:id="rId38"/>
    <p:sldId id="1212" r:id="rId39"/>
    <p:sldId id="400" r:id="rId40"/>
    <p:sldId id="313" r:id="rId41"/>
    <p:sldId id="314" r:id="rId42"/>
    <p:sldId id="294" r:id="rId43"/>
    <p:sldId id="295" r:id="rId44"/>
    <p:sldId id="3884" r:id="rId45"/>
    <p:sldId id="3885" r:id="rId46"/>
    <p:sldId id="3886" r:id="rId47"/>
    <p:sldId id="299" r:id="rId48"/>
    <p:sldId id="305" r:id="rId49"/>
    <p:sldId id="1190" r:id="rId50"/>
    <p:sldId id="309" r:id="rId51"/>
    <p:sldId id="1141" r:id="rId52"/>
    <p:sldId id="1213" r:id="rId53"/>
    <p:sldId id="652" r:id="rId54"/>
    <p:sldId id="651" r:id="rId55"/>
    <p:sldId id="1215" r:id="rId56"/>
    <p:sldId id="397" r:id="rId57"/>
    <p:sldId id="413" r:id="rId58"/>
    <p:sldId id="398" r:id="rId59"/>
    <p:sldId id="399" r:id="rId60"/>
    <p:sldId id="401" r:id="rId61"/>
    <p:sldId id="404" r:id="rId62"/>
    <p:sldId id="409" r:id="rId63"/>
    <p:sldId id="410" r:id="rId64"/>
    <p:sldId id="412" r:id="rId65"/>
    <p:sldId id="495" r:id="rId66"/>
    <p:sldId id="423" r:id="rId67"/>
    <p:sldId id="491" r:id="rId68"/>
    <p:sldId id="426" r:id="rId69"/>
    <p:sldId id="427" r:id="rId70"/>
    <p:sldId id="429" r:id="rId71"/>
    <p:sldId id="430" r:id="rId72"/>
    <p:sldId id="653" r:id="rId73"/>
    <p:sldId id="1218" r:id="rId74"/>
    <p:sldId id="1219" r:id="rId75"/>
    <p:sldId id="264" r:id="rId76"/>
    <p:sldId id="374" r:id="rId77"/>
    <p:sldId id="373" r:id="rId78"/>
    <p:sldId id="266" r:id="rId79"/>
    <p:sldId id="650" r:id="rId80"/>
    <p:sldId id="286" r:id="rId81"/>
    <p:sldId id="287" r:id="rId82"/>
    <p:sldId id="1220" r:id="rId83"/>
    <p:sldId id="453" r:id="rId84"/>
    <p:sldId id="1221" r:id="rId85"/>
    <p:sldId id="375" r:id="rId86"/>
    <p:sldId id="381" r:id="rId87"/>
    <p:sldId id="536" r:id="rId88"/>
    <p:sldId id="611" r:id="rId89"/>
    <p:sldId id="631" r:id="rId90"/>
    <p:sldId id="609" r:id="rId91"/>
    <p:sldId id="469" r:id="rId92"/>
    <p:sldId id="521" r:id="rId93"/>
    <p:sldId id="533" r:id="rId94"/>
    <p:sldId id="625" r:id="rId95"/>
    <p:sldId id="636" r:id="rId96"/>
    <p:sldId id="697" r:id="rId97"/>
    <p:sldId id="719" r:id="rId98"/>
    <p:sldId id="722" r:id="rId99"/>
    <p:sldId id="767" r:id="rId100"/>
    <p:sldId id="730" r:id="rId101"/>
    <p:sldId id="807" r:id="rId102"/>
    <p:sldId id="1223" r:id="rId103"/>
    <p:sldId id="450" r:id="rId104"/>
    <p:sldId id="506" r:id="rId105"/>
    <p:sldId id="451" r:id="rId106"/>
    <p:sldId id="270" r:id="rId107"/>
    <p:sldId id="392" r:id="rId108"/>
    <p:sldId id="276" r:id="rId109"/>
    <p:sldId id="1225" r:id="rId110"/>
    <p:sldId id="452" r:id="rId111"/>
    <p:sldId id="306" r:id="rId112"/>
    <p:sldId id="1226" r:id="rId113"/>
    <p:sldId id="1227" r:id="rId114"/>
    <p:sldId id="1228" r:id="rId115"/>
    <p:sldId id="319" r:id="rId116"/>
    <p:sldId id="454" r:id="rId117"/>
    <p:sldId id="329" r:id="rId118"/>
    <p:sldId id="455" r:id="rId119"/>
    <p:sldId id="445" r:id="rId120"/>
    <p:sldId id="456" r:id="rId121"/>
    <p:sldId id="343" r:id="rId122"/>
    <p:sldId id="457" r:id="rId123"/>
    <p:sldId id="349" r:id="rId124"/>
    <p:sldId id="348" r:id="rId125"/>
    <p:sldId id="458" r:id="rId126"/>
    <p:sldId id="359" r:id="rId127"/>
    <p:sldId id="360" r:id="rId128"/>
    <p:sldId id="367" r:id="rId129"/>
    <p:sldId id="1230" r:id="rId130"/>
    <p:sldId id="1229" r:id="rId131"/>
    <p:sldId id="267" r:id="rId132"/>
    <p:sldId id="446" r:id="rId133"/>
    <p:sldId id="288" r:id="rId134"/>
    <p:sldId id="1231" r:id="rId135"/>
    <p:sldId id="316" r:id="rId136"/>
    <p:sldId id="1233" r:id="rId137"/>
    <p:sldId id="317" r:id="rId138"/>
    <p:sldId id="325" r:id="rId139"/>
    <p:sldId id="449" r:id="rId140"/>
    <p:sldId id="331" r:id="rId141"/>
    <p:sldId id="1234" r:id="rId142"/>
    <p:sldId id="422" r:id="rId143"/>
    <p:sldId id="1235" r:id="rId144"/>
    <p:sldId id="1236" r:id="rId145"/>
    <p:sldId id="1237" r:id="rId146"/>
    <p:sldId id="603" r:id="rId147"/>
    <p:sldId id="259" r:id="rId148"/>
    <p:sldId id="1239" r:id="rId149"/>
    <p:sldId id="333" r:id="rId150"/>
    <p:sldId id="345" r:id="rId151"/>
    <p:sldId id="1240" r:id="rId152"/>
    <p:sldId id="350" r:id="rId153"/>
    <p:sldId id="357" r:id="rId154"/>
    <p:sldId id="358" r:id="rId155"/>
    <p:sldId id="370" r:id="rId156"/>
    <p:sldId id="604" r:id="rId157"/>
    <p:sldId id="613" r:id="rId158"/>
    <p:sldId id="639" r:id="rId159"/>
    <p:sldId id="411" r:id="rId160"/>
    <p:sldId id="642" r:id="rId161"/>
    <p:sldId id="605" r:id="rId162"/>
    <p:sldId id="1241" r:id="rId163"/>
    <p:sldId id="1242" r:id="rId164"/>
    <p:sldId id="1244" r:id="rId165"/>
    <p:sldId id="434" r:id="rId166"/>
    <p:sldId id="1217" r:id="rId167"/>
    <p:sldId id="1243" r:id="rId168"/>
    <p:sldId id="441" r:id="rId169"/>
    <p:sldId id="442" r:id="rId1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9BCC714-1481-4843-B030-6C3A81960BC6}">
          <p14:sldIdLst>
            <p14:sldId id="1179"/>
            <p14:sldId id="311"/>
            <p14:sldId id="3883"/>
            <p14:sldId id="312"/>
            <p14:sldId id="310"/>
            <p14:sldId id="1182"/>
            <p14:sldId id="1193"/>
            <p14:sldId id="1212"/>
            <p14:sldId id="400"/>
            <p14:sldId id="313"/>
            <p14:sldId id="314"/>
            <p14:sldId id="294"/>
            <p14:sldId id="295"/>
            <p14:sldId id="3884"/>
            <p14:sldId id="3885"/>
            <p14:sldId id="3886"/>
            <p14:sldId id="299"/>
            <p14:sldId id="305"/>
            <p14:sldId id="1190"/>
            <p14:sldId id="309"/>
            <p14:sldId id="1141"/>
            <p14:sldId id="1213"/>
            <p14:sldId id="652"/>
          </p14:sldIdLst>
        </p14:section>
        <p14:section name="Chapters" id="{0A1E6185-9595-5F49-A743-AA4B6913FAE7}">
          <p14:sldIdLst>
            <p14:sldId id="651"/>
            <p14:sldId id="1215"/>
            <p14:sldId id="397"/>
            <p14:sldId id="413"/>
            <p14:sldId id="398"/>
            <p14:sldId id="399"/>
            <p14:sldId id="401"/>
            <p14:sldId id="404"/>
            <p14:sldId id="409"/>
            <p14:sldId id="410"/>
            <p14:sldId id="412"/>
            <p14:sldId id="495"/>
            <p14:sldId id="423"/>
            <p14:sldId id="491"/>
            <p14:sldId id="426"/>
            <p14:sldId id="427"/>
            <p14:sldId id="429"/>
            <p14:sldId id="430"/>
            <p14:sldId id="653"/>
            <p14:sldId id="1218"/>
            <p14:sldId id="1219"/>
            <p14:sldId id="264"/>
            <p14:sldId id="374"/>
            <p14:sldId id="373"/>
            <p14:sldId id="266"/>
            <p14:sldId id="650"/>
            <p14:sldId id="286"/>
            <p14:sldId id="287"/>
            <p14:sldId id="1220"/>
            <p14:sldId id="453"/>
            <p14:sldId id="1221"/>
            <p14:sldId id="375"/>
            <p14:sldId id="381"/>
            <p14:sldId id="536"/>
            <p14:sldId id="611"/>
            <p14:sldId id="631"/>
            <p14:sldId id="609"/>
            <p14:sldId id="469"/>
            <p14:sldId id="521"/>
            <p14:sldId id="533"/>
            <p14:sldId id="625"/>
            <p14:sldId id="636"/>
            <p14:sldId id="697"/>
            <p14:sldId id="719"/>
            <p14:sldId id="722"/>
            <p14:sldId id="767"/>
            <p14:sldId id="730"/>
            <p14:sldId id="807"/>
            <p14:sldId id="1223"/>
            <p14:sldId id="450"/>
            <p14:sldId id="506"/>
            <p14:sldId id="451"/>
            <p14:sldId id="270"/>
            <p14:sldId id="392"/>
            <p14:sldId id="276"/>
            <p14:sldId id="1225"/>
            <p14:sldId id="452"/>
            <p14:sldId id="306"/>
            <p14:sldId id="1226"/>
            <p14:sldId id="1227"/>
            <p14:sldId id="1228"/>
            <p14:sldId id="319"/>
            <p14:sldId id="454"/>
            <p14:sldId id="329"/>
            <p14:sldId id="455"/>
            <p14:sldId id="445"/>
            <p14:sldId id="456"/>
            <p14:sldId id="343"/>
            <p14:sldId id="457"/>
            <p14:sldId id="349"/>
            <p14:sldId id="348"/>
            <p14:sldId id="458"/>
            <p14:sldId id="359"/>
            <p14:sldId id="360"/>
            <p14:sldId id="367"/>
            <p14:sldId id="1230"/>
            <p14:sldId id="1229"/>
            <p14:sldId id="267"/>
            <p14:sldId id="446"/>
            <p14:sldId id="288"/>
            <p14:sldId id="1231"/>
            <p14:sldId id="316"/>
            <p14:sldId id="1233"/>
            <p14:sldId id="317"/>
            <p14:sldId id="325"/>
            <p14:sldId id="449"/>
            <p14:sldId id="331"/>
            <p14:sldId id="1234"/>
            <p14:sldId id="422"/>
            <p14:sldId id="1235"/>
            <p14:sldId id="1236"/>
            <p14:sldId id="1237"/>
            <p14:sldId id="603"/>
            <p14:sldId id="259"/>
            <p14:sldId id="1239"/>
            <p14:sldId id="333"/>
            <p14:sldId id="345"/>
            <p14:sldId id="1240"/>
            <p14:sldId id="350"/>
            <p14:sldId id="357"/>
            <p14:sldId id="358"/>
            <p14:sldId id="370"/>
            <p14:sldId id="604"/>
            <p14:sldId id="613"/>
            <p14:sldId id="639"/>
            <p14:sldId id="411"/>
            <p14:sldId id="642"/>
            <p14:sldId id="605"/>
            <p14:sldId id="1241"/>
            <p14:sldId id="1242"/>
          </p14:sldIdLst>
        </p14:section>
        <p14:section name="Conclusion" id="{096A3064-55CE-754B-A316-3E73D926F683}">
          <p14:sldIdLst>
            <p14:sldId id="1244"/>
            <p14:sldId id="434"/>
            <p14:sldId id="1217"/>
            <p14:sldId id="1243"/>
            <p14:sldId id="441"/>
            <p14:sldId id="4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3973D1"/>
    <a:srgbClr val="470946"/>
    <a:srgbClr val="2101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80" autoAdjust="0"/>
    <p:restoredTop sz="79966" autoAdjust="0"/>
  </p:normalViewPr>
  <p:slideViewPr>
    <p:cSldViewPr snapToGrid="0" snapToObjects="1">
      <p:cViewPr varScale="1">
        <p:scale>
          <a:sx n="117" d="100"/>
          <a:sy n="117" d="100"/>
        </p:scale>
        <p:origin x="752" y="184"/>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varScale="1">
      <p:scale>
        <a:sx n="100" d="100"/>
        <a:sy n="100" d="100"/>
      </p:scale>
      <p:origin x="0" y="179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167"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B2706-7327-F64C-AE62-C3E6F2F1173F}" type="datetimeFigureOut">
              <a:rPr lang="en-US" smtClean="0"/>
              <a:t>2/16/22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E468F-4A77-E94F-AA26-F0993CBF7DD1}" type="slidenum">
              <a:rPr lang="en-US" smtClean="0"/>
              <a:t>‹#›</a:t>
            </a:fld>
            <a:endParaRPr lang="en-US"/>
          </a:p>
        </p:txBody>
      </p:sp>
    </p:spTree>
    <p:extLst>
      <p:ext uri="{BB962C8B-B14F-4D97-AF65-F5344CB8AC3E}">
        <p14:creationId xmlns:p14="http://schemas.microsoft.com/office/powerpoint/2010/main" val="2608939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365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…and basically a flower sniffing Jesus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CEDD4F8-3A00-A649-A138-B1CD5F88E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5087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272223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17</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2D75A-1640-844D-97EA-61AAE5BBFDDF}" type="slidenum">
              <a:rPr lang="en-US" sz="1200">
                <a:solidFill>
                  <a:prstClr val="black"/>
                </a:solidFill>
              </a:rPr>
              <a:pPr/>
              <a:t>18</a:t>
            </a:fld>
            <a:endParaRPr lang="en-US" sz="1200">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20</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0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23</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6438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6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sea</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is found twenty-six times in his book" (Warren Wiersbe, Bible Exposition Commentary)</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27</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Internal compromise within most churches is rebuked in chapters 2-3: division, false teaching, sinful living, self-centered luxurious lifestyles, etc.</a:t>
            </a:r>
          </a:p>
          <a:p>
            <a:pPr eaLnBrk="1" hangingPunct="1">
              <a:defRPr/>
            </a:pPr>
            <a:r>
              <a:rPr lang="en-US" dirty="0">
                <a:latin typeface="Arial" panose="020B0604020202020204" pitchFamily="34" charset="0"/>
                <a:ea typeface="ＭＳ Ｐゴシック" charset="0"/>
                <a:cs typeface="Arial" panose="020B0604020202020204" pitchFamily="34" charset="0"/>
              </a:rPr>
              <a:t>What evidence of internal compromise and eternal persecution do you see in your own experience today?  How can you relate?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present Coronavirus </a:t>
            </a:r>
          </a:p>
          <a:p>
            <a:r>
              <a:rPr lang="en-US" dirty="0">
                <a:latin typeface="Arial" panose="020B0604020202020204" pitchFamily="34" charset="0"/>
                <a:cs typeface="Arial" panose="020B0604020202020204" pitchFamily="34" charset="0"/>
              </a:rPr>
              <a:t>• has even changed the Valentine Day gifts this year from chocolates to antiviral facemasks and hand sanitizer.</a:t>
            </a:r>
          </a:p>
          <a:p>
            <a:r>
              <a:rPr lang="en-US" dirty="0">
                <a:latin typeface="Arial" panose="020B0604020202020204" pitchFamily="34" charset="0"/>
                <a:cs typeface="Arial" panose="020B0604020202020204" pitchFamily="34" charset="0"/>
              </a:rPr>
              <a:t>• More seriously, Pastor Wilson Teo of Grace Assembly has contracted it along with 6 other members—even worse is the thought that China is concealing the deaths of millions instead of thousands.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These are such perilous times with the coronavirus that we don’t even know if it will be legal to meet next Sunday.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31</a:t>
            </a:fld>
            <a:endParaRPr lang="en-US">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35</a:t>
            </a:fld>
            <a:endParaRPr lang="en-GB" sz="1200">
              <a:solidFill>
                <a:prstClr val="white"/>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t>
            </a:r>
            <a:r>
              <a:rPr lang="en-US" sz="1200" kern="1200">
                <a:solidFill>
                  <a:schemeClr val="tx1"/>
                </a:solidFill>
                <a:effectLst/>
                <a:latin typeface="Arial"/>
                <a:ea typeface="+mn-ea"/>
                <a:cs typeface="Arial"/>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dirty="0">
                <a:solidFill>
                  <a:schemeClr val="tx1"/>
                </a:solidFill>
                <a:effectLst/>
                <a:latin typeface="Arial"/>
                <a:ea typeface="ＭＳ Ｐゴシック" pitchFamily="-108" charset="-128"/>
                <a:cs typeface="Arial"/>
              </a:rPr>
              <a:t>" (Wiersbe).</a:t>
            </a:r>
          </a:p>
          <a:p>
            <a:endParaRPr lang="en-US" dirty="0">
              <a:latin typeface="Arial"/>
              <a:ea typeface="ＭＳ Ｐゴシック" charset="0"/>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Arial"/>
                <a:ea typeface="ＭＳ Ｐゴシック" pitchFamily="-108" charset="-128"/>
                <a:cs typeface="Arial"/>
              </a:rPr>
              <a:t>'</a:t>
            </a:r>
            <a:r>
              <a:rPr lang="en-US" sz="1200" kern="1200" dirty="0">
                <a:solidFill>
                  <a:schemeClr val="tx1"/>
                </a:solidFill>
                <a:effectLst/>
                <a:latin typeface="Arial"/>
                <a:ea typeface="ＭＳ Ｐゴシック" pitchFamily="-108" charset="-128"/>
                <a:cs typeface="Arial"/>
              </a:rPr>
              <a:t>s "last Word" to man (Heb. 1:1–3); (2) He speaks with power and authority and must be heard." (Wiersbe).</a:t>
            </a:r>
          </a:p>
          <a:p>
            <a:endParaRPr lang="en-US"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sword from His mouth certainly represents the living Word of God (Heb. 4:12; Eph. 6:17). He fights His enemies by using His Word (Rev. 2:16; 19:19–21)" (Wiersbe).</a:t>
            </a:r>
          </a:p>
          <a:p>
            <a:endParaRPr lang="en-US" dirty="0">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We are tempted to look down when things don</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 go our way</a:t>
            </a:r>
          </a:p>
        </p:txBody>
      </p:sp>
      <p:sp>
        <p:nvSpPr>
          <p:cNvPr id="3112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3113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8269C05-AF8E-F440-AA5D-0C9C70141718}" type="slidenum">
              <a:rPr lang="en-GB" sz="1200">
                <a:solidFill>
                  <a:srgbClr val="000000"/>
                </a:solidFill>
                <a:latin typeface="Calibri" charset="0"/>
              </a:rPr>
              <a:pPr eaLnBrk="1" hangingPunct="1"/>
              <a:t>5</a:t>
            </a:fld>
            <a:endParaRPr lang="en-GB"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41</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42</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804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1294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152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86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8539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851159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0878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0411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125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95978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9122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have committed S$3000</a:t>
            </a:r>
            <a:r>
              <a:rPr lang="en-US" baseline="0" dirty="0">
                <a:latin typeface="Arial" panose="020B0604020202020204" pitchFamily="34" charset="0"/>
                <a:ea typeface="ＭＳ Ｐゴシック" charset="0"/>
                <a:cs typeface="Arial" panose="020B0604020202020204" pitchFamily="34" charset="0"/>
              </a:rPr>
              <a:t> to help 6 families who lost their bread winners for three months.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It has long been assumed that the temple was dedicated to Zeus. The altar is mentioned in the Book of Revelation, 2:11-12: "To the angel of the church in Pergamum, write this: . . . </a:t>
            </a:r>
            <a:r>
              <a:rPr lang="fr-FR"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I know that you live where Satan</a:t>
            </a:r>
            <a:r>
              <a:rPr lang="fr-FR"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 throne is . . . . </a:t>
            </a:r>
            <a:r>
              <a:rPr lang="fr-FR"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b="1" dirty="0">
                <a:effectLst/>
                <a:latin typeface="Arial" panose="020B0604020202020204" pitchFamily="34"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This is a scale model of the altar.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0743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3676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3220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0401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p:txBody>
      </p:sp>
    </p:spTree>
    <p:extLst>
      <p:ext uri="{BB962C8B-B14F-4D97-AF65-F5344CB8AC3E}">
        <p14:creationId xmlns:p14="http://schemas.microsoft.com/office/powerpoint/2010/main" val="1385831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6035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886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29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1816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4692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354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Frequently, but not always, </a:t>
            </a:r>
            <a:r>
              <a:rPr lang="en-US" i="1" dirty="0" err="1">
                <a:solidFill>
                  <a:schemeClr val="bg1"/>
                </a:solidFill>
                <a:latin typeface="Arial" panose="020B0604020202020204" pitchFamily="34" charset="0"/>
                <a:ea typeface="ＭＳ Ｐゴシック" charset="0"/>
                <a:cs typeface="Arial" panose="020B0604020202020204" pitchFamily="34" charset="0"/>
              </a:rPr>
              <a:t>ek</a:t>
            </a:r>
            <a:r>
              <a:rPr lang="en-US" dirty="0">
                <a:latin typeface="Arial" panose="020B0604020202020204" pitchFamily="34" charset="0"/>
                <a:ea typeface="ＭＳ Ｐゴシック" charset="0"/>
                <a:cs typeface="Arial" panose="020B0604020202020204" pitchFamily="34" charset="0"/>
              </a:rPr>
              <a:t> means </a:t>
            </a:r>
            <a:r>
              <a:rPr lang="en-US" i="1" dirty="0">
                <a:latin typeface="Arial" panose="020B0604020202020204" pitchFamily="34" charset="0"/>
                <a:ea typeface="ＭＳ Ｐゴシック" charset="0"/>
                <a:cs typeface="Arial" panose="020B0604020202020204" pitchFamily="34" charset="0"/>
              </a:rPr>
              <a:t>from within</a:t>
            </a:r>
            <a:r>
              <a:rPr lang="en-US" dirty="0">
                <a:latin typeface="Arial" panose="020B0604020202020204" pitchFamily="34" charset="0"/>
                <a:ea typeface="ＭＳ Ｐゴシック" charset="0"/>
                <a:cs typeface="Arial" panose="020B0604020202020204" pitchFamily="34" charset="0"/>
              </a:rPr>
              <a:t>, while </a:t>
            </a:r>
            <a:r>
              <a:rPr lang="en-US" i="1" dirty="0" err="1">
                <a:solidFill>
                  <a:schemeClr val="bg1"/>
                </a:solidFill>
                <a:latin typeface="Arial" panose="020B0604020202020204" pitchFamily="34" charset="0"/>
                <a:ea typeface="ＭＳ Ｐゴシック" charset="0"/>
                <a:cs typeface="Arial" panose="020B0604020202020204" pitchFamily="34" charset="0"/>
              </a:rPr>
              <a:t>apo</a:t>
            </a:r>
            <a:r>
              <a:rPr lang="en-US" dirty="0">
                <a:solidFill>
                  <a:schemeClr val="bg1"/>
                </a:solidFill>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means </a:t>
            </a:r>
            <a:r>
              <a:rPr lang="en-US" i="1" dirty="0">
                <a:latin typeface="Arial" panose="020B0604020202020204" pitchFamily="34" charset="0"/>
                <a:ea typeface="ＭＳ Ｐゴシック" charset="0"/>
                <a:cs typeface="Arial" panose="020B0604020202020204" pitchFamily="34" charset="0"/>
              </a:rPr>
              <a:t>from </a:t>
            </a:r>
            <a:r>
              <a:rPr lang="en-US" dirty="0">
                <a:latin typeface="Arial" panose="020B0604020202020204" pitchFamily="34" charset="0"/>
                <a:ea typeface="ＭＳ Ｐゴシック" charset="0"/>
                <a:cs typeface="Arial" panose="020B0604020202020204" pitchFamily="34" charset="0"/>
              </a:rPr>
              <a:t>in a more general way (e.g., </a:t>
            </a:r>
            <a:r>
              <a:rPr lang="en-US" i="1" dirty="0">
                <a:latin typeface="Arial" panose="020B0604020202020204" pitchFamily="34" charset="0"/>
                <a:ea typeface="ＭＳ Ｐゴシック" charset="0"/>
                <a:cs typeface="Arial" panose="020B0604020202020204" pitchFamily="34" charset="0"/>
              </a:rPr>
              <a:t>from the outside of, from the vicinity of</a:t>
            </a:r>
            <a:r>
              <a:rPr lang="en-US"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(Eugene Van Ness </a:t>
            </a:r>
            <a:r>
              <a:rPr lang="en-US" dirty="0" err="1">
                <a:latin typeface="Arial" panose="020B0604020202020204" pitchFamily="34" charset="0"/>
                <a:ea typeface="ＭＳ Ｐゴシック" charset="0"/>
                <a:cs typeface="Arial" panose="020B0604020202020204" pitchFamily="34" charset="0"/>
              </a:rPr>
              <a:t>Goetchius</a:t>
            </a:r>
            <a:r>
              <a:rPr lang="en-US" dirty="0">
                <a:latin typeface="Arial" panose="020B0604020202020204" pitchFamily="34" charset="0"/>
                <a:ea typeface="ＭＳ Ｐゴシック" charset="0"/>
                <a:cs typeface="Arial" panose="020B0604020202020204" pitchFamily="34" charset="0"/>
              </a:rPr>
              <a:t>, </a:t>
            </a:r>
            <a:r>
              <a:rPr lang="en-US" i="1" dirty="0">
                <a:latin typeface="Arial" panose="020B0604020202020204" pitchFamily="34" charset="0"/>
                <a:ea typeface="ＭＳ Ｐゴシック" charset="0"/>
                <a:cs typeface="Arial" panose="020B0604020202020204" pitchFamily="34" charset="0"/>
              </a:rPr>
              <a:t>The Language of the New Testament</a:t>
            </a:r>
            <a:r>
              <a:rPr lang="en-US" dirty="0">
                <a:latin typeface="Arial" panose="020B0604020202020204" pitchFamily="34" charset="0"/>
                <a:ea typeface="ＭＳ Ｐゴシック" charset="0"/>
                <a:cs typeface="Arial" panose="020B0604020202020204" pitchFamily="34" charset="0"/>
              </a:rPr>
              <a:t> [New York: Charles </a:t>
            </a:r>
            <a:r>
              <a:rPr lang="en-US" dirty="0" err="1">
                <a:latin typeface="Arial" panose="020B0604020202020204" pitchFamily="34" charset="0"/>
                <a:ea typeface="ＭＳ Ｐゴシック" charset="0"/>
                <a:cs typeface="Arial" panose="020B0604020202020204" pitchFamily="34" charset="0"/>
              </a:rPr>
              <a:t>Schribner</a:t>
            </a:r>
            <a:r>
              <a:rPr lang="fr-FR"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Sons, 1965], 151).  </a:t>
            </a:r>
          </a:p>
        </p:txBody>
      </p:sp>
    </p:spTree>
    <p:extLst>
      <p:ext uri="{BB962C8B-B14F-4D97-AF65-F5344CB8AC3E}">
        <p14:creationId xmlns:p14="http://schemas.microsoft.com/office/powerpoint/2010/main" val="34458090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5247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9708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6912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0851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4165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096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9</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EC543B-A4C1-A246-ADAE-FAF4A5630F3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2057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1555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In Scripture, a seal indicates ownership and protection. Today, God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are sealed by the Holy Spirit (Eph. 1:13–14). This is God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guarantee that we are saved and safe, and that He will one day take us to heaven. The 144,000 Jews will receive the Father</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name as their seal (Rev. 14:1), in contrast to the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mark of the beast</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that Antichrist will give those who follow him (Rev. 13:17; 14:11; 16:2; 19:20)</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19828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6748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p:txBody>
      </p:sp>
    </p:spTree>
    <p:extLst>
      <p:ext uri="{BB962C8B-B14F-4D97-AF65-F5344CB8AC3E}">
        <p14:creationId xmlns:p14="http://schemas.microsoft.com/office/powerpoint/2010/main" val="1295150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0098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the sun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corresponds to the description of Jesus Christ in Revelation 1:16; his feet correspond to the Lord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 of the Lord</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47431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77925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3869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 woman is Israel, but what are the 12 stars on her head?</a:t>
            </a:r>
          </a:p>
          <a:p>
            <a:r>
              <a:rPr lang="en-US" dirty="0">
                <a:latin typeface="Arial" panose="020B0604020202020204" pitchFamily="34" charset="0"/>
                <a:ea typeface="ＭＳ Ｐゴシック" charset="0"/>
                <a:cs typeface="Arial" panose="020B0604020202020204" pitchFamily="34" charset="0"/>
              </a:rPr>
              <a:t>Genesis 37:9 compares the sons of Israel to 12 stars, 11 of which</a:t>
            </a:r>
            <a:r>
              <a:rPr lang="en-US" baseline="0" dirty="0">
                <a:latin typeface="Arial" panose="020B0604020202020204" pitchFamily="34" charset="0"/>
                <a:ea typeface="ＭＳ Ｐゴシック" charset="0"/>
                <a:cs typeface="Arial" panose="020B0604020202020204" pitchFamily="34" charset="0"/>
              </a:rPr>
              <a:t> will bow down to Joseph.</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680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12</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1F8E74-D5F3-DC47-AEDF-6AFBABE567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Heads and horns both denote authority. </a:t>
            </a:r>
          </a:p>
        </p:txBody>
      </p:sp>
    </p:spTree>
    <p:extLst>
      <p:ext uri="{BB962C8B-B14F-4D97-AF65-F5344CB8AC3E}">
        <p14:creationId xmlns:p14="http://schemas.microsoft.com/office/powerpoint/2010/main" val="14061965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91516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0A0D6C-23BE-4C4B-9D78-B4F98A65D45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a:t>
            </a:r>
            <a:r>
              <a:rPr lang="en-US" baseline="0" dirty="0">
                <a:latin typeface="Times New Roman" charset="0"/>
                <a:ea typeface="ＭＳ Ｐゴシック" charset="0"/>
                <a:cs typeface="ＭＳ Ｐゴシック" charset="0"/>
              </a:rPr>
              <a:t> 83 is adapted from Rev 1 intro slide</a:t>
            </a:r>
          </a:p>
          <a:p>
            <a:r>
              <a:rPr lang="en-US" baseline="0" dirty="0">
                <a:latin typeface="Times New Roman" charset="0"/>
                <a:ea typeface="ＭＳ Ｐゴシック" charset="0"/>
                <a:cs typeface="ＭＳ Ｐゴシック" charset="0"/>
              </a:rPr>
              <a:t>Slides 84-91 copied from Rev 20-</a:t>
            </a:r>
            <a:r>
              <a:rPr lang="en-US" baseline="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80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D883BA-779D-9649-B35E-E8BD63DAEB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9573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849714-85B0-3B44-9D6C-8A15D296FFC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2332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name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Armageddon</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comes from two Hebrew words, </a:t>
            </a:r>
            <a:r>
              <a:rPr lang="en-US" sz="1200" i="1"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har</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 Megiddo</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hill of Megiddo. The word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Megiddo</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means “place of troops” or “place of slaughter.” It is also called the Plain of Esdraelon and the Valley of </a:t>
            </a:r>
            <a:r>
              <a:rPr lang="en-US" sz="120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Jezreel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area is about fourteen miles wide and twenty miles long, and forms what Napoleon called “the most natural battlefield of the whole earth.” Standing on Mount Carmel and overlooking that great plain, you can well understand why it would be used for gathering the armies of the nations. </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 was on this plain that Barak defeated the armies of Canaan (Jud. 5:19). Gideon met the </a:t>
            </a:r>
            <a:r>
              <a:rPr lang="en-US" sz="120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Midianites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there (Jud. 7) and it was there that King Saul lost his life (1 Sam. 31). Titus and the Roman army used this natural corridor, as did the Crusaders in the Middle Ages. British General Allenby used it when he defeated the Turkish armies in 1917. </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From a human viewpoint, it appears that the armies of the nations are gathering on their own; but John makes it clear that the military movement is according to God</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plan. The satanic trinity, through demonic powers, will influence the nations and cause the rulers to assemble their armies. They will even work miracles that will impress the rulers and cause them to cooperate. But all this will merely fulfill the will of God and accomplish His purposes (see Rev. 17:17). The Gentile nations will look on Armageddon as a battle, but to God, it will be only a “supper” for the fowls of the air (Rev. 19:17–21)"</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9137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16194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9677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59600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264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13</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dirty="0">
              <a:latin typeface="Arial"/>
              <a:ea typeface="ＭＳ Ｐゴシック" charset="0"/>
              <a:cs typeface="Arial"/>
            </a:endParaRPr>
          </a:p>
          <a:p>
            <a:r>
              <a:rPr lang="en-US" dirty="0">
                <a:latin typeface="Arial"/>
                <a:ea typeface="ＭＳ Ｐゴシック" charset="0"/>
                <a:cs typeface="Arial"/>
              </a:rPr>
              <a:t>Notice that Satan is not simply restricted from deceiving the nations but he is TOTALLY locked and sealed.  The </a:t>
            </a:r>
            <a:r>
              <a:rPr lang="en-US" dirty="0" err="1">
                <a:latin typeface="Arial"/>
                <a:ea typeface="ＭＳ Ｐゴシック" charset="0"/>
                <a:cs typeface="Arial"/>
              </a:rPr>
              <a:t>Amil</a:t>
            </a:r>
            <a:r>
              <a:rPr lang="en-US" dirty="0">
                <a:latin typeface="Arial"/>
                <a:ea typeface="ＭＳ Ｐゴシック" charset="0"/>
                <a:cs typeface="Arial"/>
              </a:rPr>
              <a:t> theologians (see the next slide) say that this is a present reality.  They claim he presently deceives individuals but not nations.  My question is, </a:t>
            </a:r>
            <a:r>
              <a:rPr lang="ru-RU" altLang="ja-JP" dirty="0">
                <a:latin typeface="Arial"/>
                <a:ea typeface="ＭＳ Ｐゴシック" charset="0"/>
                <a:cs typeface="Arial"/>
              </a:rPr>
              <a:t>"</a:t>
            </a:r>
            <a:r>
              <a:rPr lang="en-US" altLang="ja-JP" dirty="0">
                <a:latin typeface="Arial"/>
                <a:ea typeface="ＭＳ Ｐゴシック" charset="0"/>
                <a:cs typeface="Arial"/>
              </a:rPr>
              <a:t>HOW MANY people within these nations are deceived by Satan?</a:t>
            </a:r>
            <a:r>
              <a:rPr lang="ru-RU" altLang="ja-JP" dirty="0">
                <a:latin typeface="Arial"/>
                <a:ea typeface="ＭＳ Ｐゴシック" charset="0"/>
                <a:cs typeface="Arial"/>
              </a:rPr>
              <a:t>"</a:t>
            </a:r>
            <a:r>
              <a:rPr lang="en-US" altLang="ja-JP" dirty="0">
                <a:latin typeface="Arial"/>
                <a:ea typeface="ＭＳ Ｐゴシック" charset="0"/>
                <a:cs typeface="Arial"/>
              </a:rPr>
              <a:t>  Of course, the obvious answer is 100% (even though they say he can</a:t>
            </a:r>
            <a:r>
              <a:rPr lang="uk-UA" altLang="ja-JP" dirty="0">
                <a:latin typeface="Arial"/>
                <a:ea typeface="ＭＳ Ｐゴシック" charset="0"/>
                <a:cs typeface="Arial"/>
              </a:rPr>
              <a:t>'</a:t>
            </a:r>
            <a:r>
              <a:rPr lang="en-US" altLang="ja-JP" dirty="0">
                <a:latin typeface="Arial"/>
                <a:ea typeface="ＭＳ Ｐゴシック" charset="0"/>
                <a:cs typeface="Arial"/>
              </a:rPr>
              <a:t>t deceive nations?!).  It appears to me that ALL nations today are being deceived by this father of lies.</a:t>
            </a:r>
            <a:endParaRPr lang="en-US" dirty="0">
              <a:latin typeface="Arial"/>
              <a:ea typeface="ＭＳ Ｐゴシック" charset="0"/>
              <a:cs typeface="Arial"/>
            </a:endParaRPr>
          </a:p>
        </p:txBody>
      </p:sp>
    </p:spTree>
    <p:extLst>
      <p:ext uri="{BB962C8B-B14F-4D97-AF65-F5344CB8AC3E}">
        <p14:creationId xmlns:p14="http://schemas.microsoft.com/office/powerpoint/2010/main" val="17452036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45E52B-F091-554F-BD70-D7B4B1C38F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67362" name="Rectangle 2"/>
          <p:cNvSpPr>
            <a:spLocks noGrp="1" noRot="1" noChangeAspect="1" noChangeArrowheads="1"/>
          </p:cNvSpPr>
          <p:nvPr>
            <p:ph type="sldImg"/>
          </p:nvPr>
        </p:nvSpPr>
        <p:spPr>
          <a:solidFill>
            <a:srgbClr val="FFFFFF"/>
          </a:solidFill>
          <a:ln/>
        </p:spPr>
      </p:sp>
      <p:sp>
        <p:nvSpPr>
          <p:cNvPr id="116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244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006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4006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171E06-0706-4749-99A1-4ECEE5001AA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40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3436AC-A292-B74B-A61B-608DBCDC52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40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40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BSD 420</a:t>
            </a:r>
          </a:p>
        </p:txBody>
      </p:sp>
    </p:spTree>
    <p:extLst>
      <p:ext uri="{BB962C8B-B14F-4D97-AF65-F5344CB8AC3E}">
        <p14:creationId xmlns:p14="http://schemas.microsoft.com/office/powerpoint/2010/main" val="170069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C7E5D3-DD58-F941-B20C-BAB3CD9B1A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6930" name="Rectangle 1026"/>
          <p:cNvSpPr>
            <a:spLocks noGrp="1" noRot="1" noChangeAspect="1" noChangeArrowheads="1"/>
          </p:cNvSpPr>
          <p:nvPr>
            <p:ph type="sldImg"/>
          </p:nvPr>
        </p:nvSpPr>
        <p:spPr>
          <a:solidFill>
            <a:srgbClr val="FFFFFF"/>
          </a:solidFill>
          <a:ln/>
        </p:spPr>
      </p:sp>
      <p:sp>
        <p:nvSpPr>
          <p:cNvPr id="1276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8168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AF87B-3F9F-384E-B310-8342FB0E303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74882" name="Rectangle 1026"/>
          <p:cNvSpPr>
            <a:spLocks noGrp="1" noRot="1" noChangeAspect="1" noChangeArrowheads="1"/>
          </p:cNvSpPr>
          <p:nvPr>
            <p:ph type="sldImg"/>
          </p:nvPr>
        </p:nvSpPr>
        <p:spPr>
          <a:solidFill>
            <a:srgbClr val="FFFFFF"/>
          </a:solidFill>
          <a:ln/>
        </p:spPr>
      </p:sp>
      <p:sp>
        <p:nvSpPr>
          <p:cNvPr id="1274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54283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021028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first three chapters of Scripture have many parallels in the last three chapters.</a:t>
            </a:r>
          </a:p>
        </p:txBody>
      </p:sp>
    </p:spTree>
    <p:extLst>
      <p:ext uri="{BB962C8B-B14F-4D97-AF65-F5344CB8AC3E}">
        <p14:creationId xmlns:p14="http://schemas.microsoft.com/office/powerpoint/2010/main" val="1677440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00489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91243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687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then Jesus became wimpy—holding lambs, kissing babies, becoming more effeminate…</a:t>
            </a:r>
            <a:endParaRPr lang="en-GB"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84522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13067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00436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62453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135</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4300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97677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0" dirty="0">
              <a:solidFill>
                <a:schemeClr val="bg1"/>
              </a:solidFill>
              <a:latin typeface="Arial" charset="0"/>
              <a:ea typeface="ＭＳ Ｐゴシック" charset="0"/>
            </a:endParaRPr>
          </a:p>
          <a:p>
            <a:pPr eaLnBrk="1" hangingPunct="1"/>
            <a:r>
              <a:rPr lang="en-US" sz="1200" b="0" dirty="0">
                <a:solidFill>
                  <a:schemeClr val="bg1"/>
                </a:solidFill>
                <a:latin typeface="Arial" charset="0"/>
                <a:ea typeface="ＭＳ Ｐゴシック" charset="0"/>
              </a:rPr>
              <a:t>NT Survey (ns)</a:t>
            </a:r>
            <a:endParaRPr lang="en-US" b="0" dirty="0">
              <a:solidFill>
                <a:schemeClr val="bg1"/>
              </a:solidFill>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0478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01055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2064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0478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347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2337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82143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340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1682977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779532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630641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581254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1575676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7089749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9863198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3242763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3844431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7748422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2247569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8931298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281055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96321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803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9177863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26455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85119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30843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77914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3543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0248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6633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95929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28818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5029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060911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9368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657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25324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19099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99201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749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477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62902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2332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7857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94916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02048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138206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5593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8868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5208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29788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4961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48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6828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05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0138847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27697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235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3082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3725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610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20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5296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9735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63515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193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35807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6475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735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1907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713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5710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8017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1789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6167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57595837"/>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69579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224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65447083"/>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7455532"/>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48812374"/>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3038497"/>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05705383"/>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58043318"/>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7031859"/>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7435802"/>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21106294"/>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2/16/22</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47371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199370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39489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915483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39866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2625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6481320"/>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85194794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945174360"/>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969025315"/>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531743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2/16/22</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56052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19190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734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5606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414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6762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2040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177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707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287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7474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35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971342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955008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0328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531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6965997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2141359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411614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40987052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6137569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41326730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7828518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07785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495857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42479512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11923071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7772325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0762372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6624401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744333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8415888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37458734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466920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83893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64870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1647070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776685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7549660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0105556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7702701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9118964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886045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9593647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6535698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38162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09644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937315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p:txBody>
          <a:bodyPr/>
          <a:lstStyle>
            <a:lvl1pPr eaLnBrk="0" hangingPunct="0">
              <a:defRPr/>
            </a:lvl1pPr>
          </a:lstStyle>
          <a:p>
            <a:pPr>
              <a:defRPr/>
            </a:pPr>
            <a:fld id="{9F80E100-1761-1345-92AB-18BFC97AF6BB}" type="slidenum">
              <a:rPr lang="en-GB"/>
              <a:pPr>
                <a:defRPr/>
              </a:pPr>
              <a:t>‹#›</a:t>
            </a:fld>
            <a:endParaRPr lang="en-GB"/>
          </a:p>
        </p:txBody>
      </p:sp>
    </p:spTree>
    <p:extLst>
      <p:ext uri="{BB962C8B-B14F-4D97-AF65-F5344CB8AC3E}">
        <p14:creationId xmlns:p14="http://schemas.microsoft.com/office/powerpoint/2010/main" val="4814856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30722886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7977314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7161280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7441588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7380952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10542427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471073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2834314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903980"/>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2630133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26802908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0206663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0519854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11778506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23432960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30788887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7503273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16337022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93055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69207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8866565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31140881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31633091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7899065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3276373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14475262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7309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469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7953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47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94579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6776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213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1796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5201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32756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0928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2006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2186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291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1407461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212622"/>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15533474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3693755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28841174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9069246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076623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21747261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30703866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4118776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4204991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2309583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7917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7529844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38518334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30544306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2100767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27992325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2512353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18426774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3652082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63664842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169613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155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4389283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23961940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38926411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3974952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27423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01671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865074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741398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166263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0427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485095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79751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174929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559591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158276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937039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55677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35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6890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6249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1411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6928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9708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34649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7599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647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007898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57662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73430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8240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19229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22502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58014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85992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86958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3237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974898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3033768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360429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5411809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7629532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98921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2496862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7862042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671608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779881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765281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0334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21101391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044783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804088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239584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712807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462276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910099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9589286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843558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4601154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032015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9464983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258297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1794758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466069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20529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9005490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9767535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3270694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815398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4221760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502724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46897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6625504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403157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11603779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34700788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34292497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08959294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4745234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82257704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62438733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643538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24717436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6322199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4774242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344441702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85981078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61925776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163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70767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5179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147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288013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4.xml"/><Relationship Id="rId1"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21.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31.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30.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10.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1.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63920891"/>
      </p:ext>
    </p:extLst>
  </p:cSld>
  <p:clrMap bg1="lt1" tx1="dk1" bg2="lt2" tx2="dk2" accent1="accent1" accent2="accent2" accent3="accent3" accent4="accent4" accent5="accent5" accent6="accent6" hlink="hlink" folHlink="folHlink"/>
  <p:sldLayoutIdLst>
    <p:sldLayoutId id="2147483661" r:id="rId1"/>
  </p:sldLayoutIdLst>
  <p:transitio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9577462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564959314"/>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2524195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92741397"/>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4984401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6670383"/>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81916484"/>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216153851"/>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2/16/22</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463239548"/>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1911486447"/>
      </p:ext>
    </p:extLst>
  </p:cSld>
  <p:clrMap bg1="lt1" tx1="dk1" bg2="lt2" tx2="dk2" accent1="accent1" accent2="accent2" accent3="accent3" accent4="accent4" accent5="accent5" accent6="accent6" hlink="hlink" folHlink="folHlink"/>
  <p:sldLayoutIdLst>
    <p:sldLayoutId id="21474843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108028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4076841"/>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6654017"/>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91303600"/>
      </p:ext>
    </p:extLst>
  </p:cSld>
  <p:clrMap bg1="lt1" tx1="dk1" bg2="lt2" tx2="dk2" accent1="accent1" accent2="accent2" accent3="accent3" accent4="accent4" accent5="accent5" accent6="accent6" hlink="hlink" folHlink="folHlink"/>
  <p:sldLayoutIdLst>
    <p:sldLayoutId id="2147484351" r:id="rId1"/>
    <p:sldLayoutId id="2147484352"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12131749"/>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284674" name="Group 1"/>
          <p:cNvGrpSpPr>
            <a:grpSpLocks/>
          </p:cNvGrpSpPr>
          <p:nvPr/>
        </p:nvGrpSpPr>
        <p:grpSpPr bwMode="auto">
          <a:xfrm>
            <a:off x="0" y="0"/>
            <a:ext cx="9139238" cy="6848475"/>
            <a:chOff x="0" y="0"/>
            <a:chExt cx="5757" cy="4314"/>
          </a:xfrm>
        </p:grpSpPr>
        <p:grpSp>
          <p:nvGrpSpPr>
            <p:cNvPr id="284680" name="Group 2"/>
            <p:cNvGrpSpPr>
              <a:grpSpLocks/>
            </p:cNvGrpSpPr>
            <p:nvPr/>
          </p:nvGrpSpPr>
          <p:grpSpPr bwMode="auto">
            <a:xfrm>
              <a:off x="1728" y="2230"/>
              <a:ext cx="4026" cy="2084"/>
              <a:chOff x="1728" y="2230"/>
              <a:chExt cx="4026" cy="2084"/>
            </a:xfrm>
          </p:grpSpPr>
          <p:sp>
            <p:nvSpPr>
              <p:cNvPr id="284683"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4684"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4685"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4686"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4687"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84681" name="AutoShape 8"/>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4682" name="AutoShape 9"/>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84675"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4676"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467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Times New Roman" charset="0"/>
              <a:buNone/>
              <a:defRPr sz="1200">
                <a:solidFill>
                  <a:srgbClr val="FFFFFF"/>
                </a:solidFill>
                <a:latin typeface="Times New Roman" charset="0"/>
              </a:defRPr>
            </a:lvl1pPr>
          </a:lstStyle>
          <a:p>
            <a:pPr defTabSz="914400" fontAlgn="base">
              <a:spcBef>
                <a:spcPct val="0"/>
              </a:spcBef>
              <a:spcAft>
                <a:spcPct val="0"/>
              </a:spcAft>
              <a:defRPr/>
            </a:pPr>
            <a:fld id="{98C12C5C-16A0-EF4C-911C-9BD5D6F9DB6B}"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
        <p:nvSpPr>
          <p:cNvPr id="28467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Tree>
    <p:extLst>
      <p:ext uri="{BB962C8B-B14F-4D97-AF65-F5344CB8AC3E}">
        <p14:creationId xmlns:p14="http://schemas.microsoft.com/office/powerpoint/2010/main" val="3344945103"/>
      </p:ext>
    </p:extLst>
  </p:cSld>
  <p:clrMap bg1="lt1" tx1="dk1" bg2="lt2" tx2="dk2" accent1="accent1" accent2="accent2" accent3="accent3" accent4="accent4" accent5="accent5" accent6="accent6" hlink="hlink" folHlink="folHlink"/>
  <p:sldLayoutIdLst>
    <p:sldLayoutId id="2147484368"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41919890"/>
      </p:ext>
    </p:extLst>
  </p:cSld>
  <p:clrMap bg1="lt1" tx1="dk1" bg2="lt2" tx2="dk2" accent1="accent1" accent2="accent2" accent3="accent3" accent4="accent4" accent5="accent5" accent6="accent6" hlink="hlink" folHlink="folHlink"/>
  <p:sldLayoutIdLst>
    <p:sldLayoutId id="2147484370" r:id="rId1"/>
    <p:sldLayoutId id="214748437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5166083"/>
      </p:ext>
    </p:extLst>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extLst>
      <p:ext uri="{BB962C8B-B14F-4D97-AF65-F5344CB8AC3E}">
        <p14:creationId xmlns:p14="http://schemas.microsoft.com/office/powerpoint/2010/main" val="301575225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786899"/>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1939611714"/>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 id="21474844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454209461"/>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7505963"/>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3872841"/>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0026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4D8BD30-11AA-8F46-ADCB-9EFF88C5418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9474518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586667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5369160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8758664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030939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5.xml"/><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29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8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8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1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233.xml"/><Relationship Id="rId4" Type="http://schemas.openxmlformats.org/officeDocument/2006/relationships/image" Target="../media/image11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23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251.xml"/><Relationship Id="rId4" Type="http://schemas.openxmlformats.org/officeDocument/2006/relationships/image" Target="../media/image11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26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8.xml"/><Relationship Id="rId1" Type="http://schemas.openxmlformats.org/officeDocument/2006/relationships/slideLayout" Target="../slideLayouts/slideLayout256.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270.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36.xml"/><Relationship Id="rId1" Type="http://schemas.openxmlformats.org/officeDocument/2006/relationships/themeOverride" Target="../theme/themeOverride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25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1.xml"/><Relationship Id="rId1" Type="http://schemas.openxmlformats.org/officeDocument/2006/relationships/slideLayout" Target="../slideLayouts/slideLayout256.xml"/></Relationships>
</file>

<file path=ppt/slides/_rels/slide1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2.xml"/><Relationship Id="rId1"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17.xml"/><Relationship Id="rId1" Type="http://schemas.openxmlformats.org/officeDocument/2006/relationships/themeOverride" Target="../theme/themeOverride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25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116.xml"/><Relationship Id="rId4" Type="http://schemas.openxmlformats.org/officeDocument/2006/relationships/image" Target="../media/image1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7.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3.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9.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hemeOverride" Target="../theme/themeOverride8.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themeOverride" Target="../theme/themeOverride9.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7.xml"/><Relationship Id="rId1" Type="http://schemas.openxmlformats.org/officeDocument/2006/relationships/themeOverride" Target="../theme/themeOverr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6.xml"/><Relationship Id="rId1" Type="http://schemas.openxmlformats.org/officeDocument/2006/relationships/themeOverride" Target="../theme/themeOverride11.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7.xml"/><Relationship Id="rId1" Type="http://schemas.openxmlformats.org/officeDocument/2006/relationships/themeOverride" Target="../theme/themeOverride1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vmlDrawing" Target="../drawings/vmlDrawing1.vml"/><Relationship Id="rId1" Type="http://schemas.openxmlformats.org/officeDocument/2006/relationships/themeOverride" Target="../theme/themeOverride13.xml"/><Relationship Id="rId5" Type="http://schemas.openxmlformats.org/officeDocument/2006/relationships/image" Target="../media/image56.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2.xml"/><Relationship Id="rId1" Type="http://schemas.openxmlformats.org/officeDocument/2006/relationships/themeOverride" Target="../theme/themeOverride14.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4.xml"/><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4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4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4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2.xml"/><Relationship Id="rId1" Type="http://schemas.openxmlformats.org/officeDocument/2006/relationships/themeOverride" Target="../theme/themeOverride15.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2.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0.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42.xml"/><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4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17.xml"/><Relationship Id="rId1" Type="http://schemas.openxmlformats.org/officeDocument/2006/relationships/themeOverride" Target="../theme/themeOverride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jpeg"/><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7.xml"/><Relationship Id="rId1" Type="http://schemas.openxmlformats.org/officeDocument/2006/relationships/themeOverride" Target="../theme/themeOverride17.xml"/><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90.xml"/><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jpeg"/><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203.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xml"/><Relationship Id="rId1" Type="http://schemas.openxmlformats.org/officeDocument/2006/relationships/themeOverride" Target="../theme/themeOverride18.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0.xml"/><Relationship Id="rId1" Type="http://schemas.openxmlformats.org/officeDocument/2006/relationships/themeOverride" Target="../theme/themeOverride19.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2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18.xml"/><Relationship Id="rId1" Type="http://schemas.openxmlformats.org/officeDocument/2006/relationships/themeOverride" Target="../theme/themeOverride20.xm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18.xml"/><Relationship Id="rId1" Type="http://schemas.openxmlformats.org/officeDocument/2006/relationships/themeOverride" Target="../theme/themeOverride21.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18.xml"/><Relationship Id="rId1" Type="http://schemas.openxmlformats.org/officeDocument/2006/relationships/themeOverride" Target="../theme/themeOverride22.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18.xml"/><Relationship Id="rId1" Type="http://schemas.openxmlformats.org/officeDocument/2006/relationships/themeOverride" Target="../theme/themeOverride23.xml"/><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2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Triumphant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901250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a:t>Revelation tells us to look up to…</a:t>
            </a:r>
          </a:p>
        </p:txBody>
      </p:sp>
    </p:spTree>
    <p:extLst>
      <p:ext uri="{BB962C8B-B14F-4D97-AF65-F5344CB8AC3E}">
        <p14:creationId xmlns:p14="http://schemas.microsoft.com/office/powerpoint/2010/main" val="254747316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Dragon = </a:t>
            </a:r>
            <a:b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Satan</a:t>
            </a:r>
            <a:endParaRPr kumimoji="0" lang="en-US" sz="3200" b="0" i="0" u="none" strike="noStrike" kern="1200" cap="none" spc="0" normalizeH="0" baseline="0" noProof="0" dirty="0">
              <a:ln>
                <a:noFill/>
              </a:ln>
              <a:solidFill>
                <a:srgbClr val="FFFFFF"/>
              </a:solidFill>
              <a:effectLst>
                <a:glow rad="241300">
                  <a:srgbClr val="000000">
                    <a:alpha val="75000"/>
                  </a:srgbClr>
                </a:glow>
              </a:effectLst>
              <a:uLnTx/>
              <a:uFillTx/>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Sea Beast = </a:t>
            </a:r>
            <a:b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br>
            <a: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Antichrist</a:t>
            </a:r>
            <a:endParaRPr kumimoji="0" lang="en-US" sz="3200" b="0" i="0" u="none" strike="noStrike" kern="1200" cap="none" spc="0" normalizeH="0" baseline="0" noProof="0">
              <a:ln>
                <a:noFill/>
              </a:ln>
              <a:solidFill>
                <a:srgbClr val="FFFFFF"/>
              </a:solidFill>
              <a:effectLst>
                <a:glow rad="241300">
                  <a:srgbClr val="000000">
                    <a:alpha val="75000"/>
                  </a:srgbClr>
                </a:glow>
              </a:effectLst>
              <a:uLnTx/>
              <a:uFillTx/>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Land Beast = </a:t>
            </a:r>
            <a:b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br>
            <a:r>
              <a:rPr kumimoji="0" lang="en-US" sz="32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ＭＳ Ｐゴシック" charset="0"/>
              </a:rPr>
              <a:t>False Prophet</a:t>
            </a:r>
            <a:endParaRPr kumimoji="0" lang="en-US" sz="3200" b="0" i="0" u="none" strike="noStrike" kern="1200" cap="none" spc="0" normalizeH="0" baseline="0" noProof="0">
              <a:ln>
                <a:noFill/>
              </a:ln>
              <a:solidFill>
                <a:srgbClr val="FFFFFF"/>
              </a:solidFill>
              <a:effectLst>
                <a:glow rad="241300">
                  <a:srgbClr val="000000">
                    <a:alpha val="75000"/>
                  </a:srgbClr>
                </a:glow>
              </a:effectLst>
              <a:uLnTx/>
              <a:uFillTx/>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075677"/>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Rectangle 10"/>
          <p:cNvSpPr>
            <a:spLocks noChangeArrowheads="1"/>
          </p:cNvSpPr>
          <p:nvPr/>
        </p:nvSpPr>
        <p:spPr bwMode="auto">
          <a:xfrm>
            <a:off x="0" y="6367203"/>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Singapore Bible College • BibleStudyDownloads.org</a:t>
            </a:r>
          </a:p>
        </p:txBody>
      </p:sp>
    </p:spTree>
    <p:extLst>
      <p:ext uri="{BB962C8B-B14F-4D97-AF65-F5344CB8AC3E}">
        <p14:creationId xmlns:p14="http://schemas.microsoft.com/office/powerpoint/2010/main" val="2320982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4019"/>
            <a:ext cx="4572000" cy="1323439"/>
          </a:xfrm>
          <a:noFill/>
          <a:ln>
            <a:noFill/>
          </a:ln>
        </p:spPr>
        <p:txBody>
          <a:bodyPr>
            <a:spAutoFit/>
          </a:bodyPr>
          <a:lstStyle/>
          <a:p>
            <a:r>
              <a:rPr lang="en-US" sz="4000" b="1" kern="1200" dirty="0">
                <a:solidFill>
                  <a:srgbClr val="FFFFFF"/>
                </a:solidFill>
                <a:effectLst>
                  <a:glow rad="292100">
                    <a:srgbClr val="000000">
                      <a:alpha val="75000"/>
                    </a:srgbClr>
                  </a:glow>
                </a:effectLst>
                <a:ea typeface="ＭＳ Ｐゴシック" charset="0"/>
              </a:rPr>
              <a:t>The world will worship the beast</a:t>
            </a:r>
          </a:p>
        </p:txBody>
      </p:sp>
      <p:pic>
        <p:nvPicPr>
          <p:cNvPr id="95539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539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834401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14</a:t>
            </a:r>
          </a:p>
        </p:txBody>
      </p:sp>
    </p:spTree>
    <p:extLst>
      <p:ext uri="{BB962C8B-B14F-4D97-AF65-F5344CB8AC3E}">
        <p14:creationId xmlns:p14="http://schemas.microsoft.com/office/powerpoint/2010/main" val="119439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23591680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15</a:t>
            </a:r>
          </a:p>
        </p:txBody>
      </p:sp>
    </p:spTree>
    <p:extLst>
      <p:ext uri="{BB962C8B-B14F-4D97-AF65-F5344CB8AC3E}">
        <p14:creationId xmlns:p14="http://schemas.microsoft.com/office/powerpoint/2010/main" val="40121838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Beast</a:t>
                      </a:r>
                      <a:r>
                        <a:rPr kumimoji="0" lang="fr-FR" sz="1800" b="1" i="0" u="none" strike="noStrike" cap="none" normalizeH="0" baseline="0" dirty="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337</a:t>
            </a:r>
            <a:endParaRPr kumimoji="0" lang="en-US" sz="2000" b="1" i="0" u="none" strike="noStrike" kern="1200" cap="none" spc="0" normalizeH="0" baseline="0" noProof="0" dirty="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H O R S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Adapted from Robert Gromacki, </a:t>
            </a:r>
            <a:r>
              <a:rPr kumimoji="0" lang="en-US" sz="1200" b="0" i="1" u="none" strike="noStrike" kern="1200" cap="none" spc="0" normalizeH="0" baseline="0" noProof="0">
                <a:ln>
                  <a:noFill/>
                </a:ln>
                <a:solidFill>
                  <a:srgbClr val="FFFF66"/>
                </a:solidFill>
                <a:effectLst/>
                <a:uLnTx/>
                <a:uFillTx/>
                <a:latin typeface="Comic Sans MS" charset="0"/>
                <a:ea typeface="Osaka" charset="0"/>
                <a:cs typeface="Osaka" charset="0"/>
              </a:rPr>
              <a:t>NT Survey</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and H. Wayne House, </a:t>
            </a:r>
            <a:r>
              <a:rPr kumimoji="0" lang="en-US" sz="1200" b="0" i="1" u="none" strike="noStrike" kern="1200" cap="none" spc="0" normalizeH="0" baseline="0" noProof="0">
                <a:ln>
                  <a:noFill/>
                </a:ln>
                <a:solidFill>
                  <a:srgbClr val="FFFF66"/>
                </a:solidFill>
                <a:effectLst/>
                <a:uLnTx/>
                <a:uFillTx/>
                <a:latin typeface="Comic Sans MS" charset="0"/>
                <a:ea typeface="Osaka" charset="0"/>
                <a:cs typeface="Osaka" charset="0"/>
              </a:rPr>
              <a:t>Chronological &amp; Background Charts of the NT</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W  O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27668753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16</a:t>
            </a:r>
          </a:p>
        </p:txBody>
      </p:sp>
    </p:spTree>
    <p:extLst>
      <p:ext uri="{BB962C8B-B14F-4D97-AF65-F5344CB8AC3E}">
        <p14:creationId xmlns:p14="http://schemas.microsoft.com/office/powerpoint/2010/main" val="4145033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830690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The Campaign of Armageddon (16:16 NLT)</a:t>
            </a: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"And the demonic spirits gathered all the rulers and their armies to a place with the Hebrew name Armageddon (</a:t>
            </a:r>
            <a:r>
              <a:rPr kumimoji="0" lang="en-US" sz="3600" b="1" i="1"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Har-magedon </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NAU</a:t>
            </a: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394</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179610" y="2719480"/>
            <a:ext cx="3130321" cy="1000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Megiddo</a:t>
            </a:r>
          </a:p>
        </p:txBody>
      </p:sp>
      <p:sp>
        <p:nvSpPr>
          <p:cNvPr id="10" name="Title 1"/>
          <p:cNvSpPr txBox="1">
            <a:spLocks/>
          </p:cNvSpPr>
          <p:nvPr/>
        </p:nvSpPr>
        <p:spPr bwMode="auto">
          <a:xfrm>
            <a:off x="676740" y="2398789"/>
            <a:ext cx="2136060" cy="56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66700">
                    <a:srgbClr val="000000">
                      <a:alpha val="75000"/>
                    </a:srgbClr>
                  </a:glow>
                </a:effectLst>
                <a:uLnTx/>
                <a:uFillTx/>
                <a:latin typeface="Arial"/>
                <a:ea typeface="ＭＳ Ｐゴシック" pitchFamily="-108" charset="-128"/>
                <a:cs typeface="Arial"/>
              </a:rPr>
              <a:t>Har</a:t>
            </a: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(hill)</a:t>
            </a: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359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17</a:t>
            </a:r>
          </a:p>
        </p:txBody>
      </p:sp>
    </p:spTree>
    <p:extLst>
      <p:ext uri="{BB962C8B-B14F-4D97-AF65-F5344CB8AC3E}">
        <p14:creationId xmlns:p14="http://schemas.microsoft.com/office/powerpoint/2010/main" val="324680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99882"/>
            <a:ext cx="9138965" cy="3257510"/>
          </a:xfrm>
        </p:spPr>
        <p:txBody>
          <a:bodyPr/>
          <a:lstStyle/>
          <a:p>
            <a:r>
              <a:rPr lang="en-US" sz="8000" b="1" dirty="0">
                <a:effectLst>
                  <a:glow rad="228600">
                    <a:schemeClr val="accent4">
                      <a:satMod val="175000"/>
                      <a:alpha val="40000"/>
                    </a:schemeClr>
                  </a:glow>
                </a:effectLst>
              </a:rPr>
              <a:t>The Sovereignty of Jesus Christ</a:t>
            </a:r>
          </a:p>
        </p:txBody>
      </p:sp>
    </p:spTree>
    <p:extLst>
      <p:ext uri="{BB962C8B-B14F-4D97-AF65-F5344CB8AC3E}">
        <p14:creationId xmlns:p14="http://schemas.microsoft.com/office/powerpoint/2010/main" val="9806263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5300663"/>
            <a:ext cx="4140200" cy="1481137"/>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Prostitute &amp; Beast</a:t>
            </a:r>
            <a:endParaRPr lang="en-US" sz="72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the angel took me in the Spirit into the wilderness. There I saw a woman sitting on a scarlet beast that had seven heads and ten horns, and blasphemies against God were written all over it" (17:3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5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638770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18</a:t>
            </a:r>
          </a:p>
        </p:txBody>
      </p:sp>
    </p:spTree>
    <p:extLst>
      <p:ext uri="{BB962C8B-B14F-4D97-AF65-F5344CB8AC3E}">
        <p14:creationId xmlns:p14="http://schemas.microsoft.com/office/powerpoint/2010/main" val="14948041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But Babylon Will Be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a single moment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all the wealth of the city is gone!</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(18:17a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So how can people part of the world system stand off and mourn the demise of the world system?</a:t>
            </a:r>
          </a:p>
        </p:txBody>
      </p:sp>
    </p:spTree>
    <p:extLst>
      <p:ext uri="{BB962C8B-B14F-4D97-AF65-F5344CB8AC3E}">
        <p14:creationId xmlns:p14="http://schemas.microsoft.com/office/powerpoint/2010/main" val="20502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19</a:t>
            </a:r>
          </a:p>
        </p:txBody>
      </p:sp>
    </p:spTree>
    <p:extLst>
      <p:ext uri="{BB962C8B-B14F-4D97-AF65-F5344CB8AC3E}">
        <p14:creationId xmlns:p14="http://schemas.microsoft.com/office/powerpoint/2010/main" val="19002644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en-US" sz="3600" b="1">
                <a:solidFill>
                  <a:schemeClr val="tx1"/>
                </a:solidFill>
                <a:latin typeface="Arial" charset="0"/>
                <a:ea typeface="ＭＳ Ｐゴシック" charset="0"/>
              </a:rPr>
              <a:t>The Marriage &amp; Wedding Supper of the Lamb</a:t>
            </a:r>
            <a:endParaRPr lang="en-US" b="1">
              <a:solidFill>
                <a:schemeClr val="tx1"/>
              </a:solidFill>
              <a:latin typeface="Arial" charset="0"/>
              <a:ea typeface="ＭＳ Ｐゴシック"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415</a:t>
            </a:r>
          </a:p>
        </p:txBody>
      </p:sp>
    </p:spTree>
    <p:extLst>
      <p:ext uri="{BB962C8B-B14F-4D97-AF65-F5344CB8AC3E}">
        <p14:creationId xmlns:p14="http://schemas.microsoft.com/office/powerpoint/2010/main" val="655224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lgn="l">
              <a:defRPr/>
            </a:pPr>
            <a:r>
              <a:rPr lang="en-US" altLang="ja-JP" sz="4000" b="1" dirty="0">
                <a:latin typeface="Arial" charset="0"/>
                <a:ea typeface="ＭＳ Ｐゴシック" charset="0"/>
                <a:cs typeface="ＭＳ Ｐゴシック" charset="0"/>
              </a:rPr>
              <a:t>"… a white horse, whose rider is called Faithful and True" (19:11)</a:t>
            </a:r>
            <a:endParaRPr lang="en-US" dirty="0">
              <a:latin typeface="Times New Roman" charset="0"/>
              <a:ea typeface="ＭＳ Ｐゴシック" charset="0"/>
              <a:cs typeface="ＭＳ Ｐゴシック" charset="0"/>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Tree>
    <p:extLst>
      <p:ext uri="{BB962C8B-B14F-4D97-AF65-F5344CB8AC3E}">
        <p14:creationId xmlns:p14="http://schemas.microsoft.com/office/powerpoint/2010/main" val="620164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20</a:t>
            </a:r>
          </a:p>
        </p:txBody>
      </p:sp>
    </p:spTree>
    <p:extLst>
      <p:ext uri="{BB962C8B-B14F-4D97-AF65-F5344CB8AC3E}">
        <p14:creationId xmlns:p14="http://schemas.microsoft.com/office/powerpoint/2010/main" val="3989680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2146" name="Rectangle 2"/>
          <p:cNvSpPr>
            <a:spLocks noGrp="1" noChangeArrowheads="1"/>
          </p:cNvSpPr>
          <p:nvPr>
            <p:ph type="ctrTitle"/>
          </p:nvPr>
        </p:nvSpPr>
        <p:spPr>
          <a:xfrm>
            <a:off x="4572000" y="0"/>
            <a:ext cx="4572000" cy="1350436"/>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en-US" altLang="ja-JP" sz="3200" b="1" dirty="0">
                <a:latin typeface="Arial" charset="0"/>
                <a:ea typeface="ＭＳ Ｐゴシック" charset="0"/>
                <a:cs typeface="ＭＳ Ｐゴシック" charset="0"/>
              </a:rPr>
              <a:t>Binding of Satan (20:2-3a </a:t>
            </a:r>
            <a:r>
              <a:rPr lang="en-US" altLang="ja-JP" sz="2800" b="1" dirty="0">
                <a:latin typeface="Arial" charset="0"/>
                <a:ea typeface="ＭＳ Ｐゴシック" charset="0"/>
                <a:cs typeface="ＭＳ Ｐゴシック" charset="0"/>
              </a:rPr>
              <a:t>NLT</a:t>
            </a:r>
            <a:r>
              <a:rPr lang="en-US" altLang="ja-JP" sz="3200" b="1" dirty="0">
                <a:latin typeface="Arial" charset="0"/>
                <a:ea typeface="ＭＳ Ｐゴシック" charset="0"/>
                <a:cs typeface="ＭＳ Ｐゴシック" charset="0"/>
              </a:rPr>
              <a:t>)</a:t>
            </a:r>
            <a:endParaRPr lang="en-US" sz="3600" dirty="0">
              <a:latin typeface="Times New Roman" charset="0"/>
              <a:ea typeface="ＭＳ Ｐゴシック" charset="0"/>
              <a:cs typeface="ＭＳ Ｐゴシック"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2"/>
          <p:cNvSpPr txBox="1">
            <a:spLocks noChangeArrowheads="1"/>
          </p:cNvSpPr>
          <p:nvPr/>
        </p:nvSpPr>
        <p:spPr bwMode="auto">
          <a:xfrm>
            <a:off x="4692650" y="1196975"/>
            <a:ext cx="4343400" cy="5776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He seized the dragon… and bound him for 1000 years.  He threw him into the Abyss, and locked and sealed it over him to keep him from deceiving the nations anymore until the 1000 years were ended…</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8" name="Text Box 37"/>
          <p:cNvSpPr txBox="1">
            <a:spLocks noChangeArrowheads="1"/>
          </p:cNvSpPr>
          <p:nvPr/>
        </p:nvSpPr>
        <p:spPr bwMode="auto">
          <a:xfrm>
            <a:off x="8454098" y="41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421</a:t>
            </a:r>
          </a:p>
        </p:txBody>
      </p:sp>
    </p:spTree>
    <p:extLst>
      <p:ext uri="{BB962C8B-B14F-4D97-AF65-F5344CB8AC3E}">
        <p14:creationId xmlns:p14="http://schemas.microsoft.com/office/powerpoint/2010/main" val="12582926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7"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Text Box 3"/>
          <p:cNvSpPr txBox="1">
            <a:spLocks noChangeArrowheads="1"/>
          </p:cNvSpPr>
          <p:nvPr/>
        </p:nvSpPr>
        <p:spPr bwMode="auto">
          <a:xfrm>
            <a:off x="381000" y="1849438"/>
            <a:ext cx="8458200" cy="40941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5613" marR="0" lvl="0" indent="-455613"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Satan bound 1000 years (1-3)</a:t>
            </a:r>
          </a:p>
          <a:p>
            <a:pPr marL="455613" marR="0" lvl="0" indent="-455613"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Saints come to life </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 first resurrection (4b, 5b)</a:t>
            </a:r>
          </a:p>
          <a:p>
            <a:pPr marL="455613" marR="0" lvl="0" indent="-455613"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Saints reign 1000 years (4c, 6b)</a:t>
            </a:r>
          </a:p>
          <a:p>
            <a:pPr marL="455613" marR="0" lvl="0" indent="-455613"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Second resurrection (5, 13)</a:t>
            </a:r>
          </a:p>
        </p:txBody>
      </p:sp>
      <p:sp>
        <p:nvSpPr>
          <p:cNvPr id="1166339"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p>
        </p:txBody>
      </p:sp>
      <p:sp>
        <p:nvSpPr>
          <p:cNvPr id="1166340" name="Rectangle 5"/>
          <p:cNvSpPr>
            <a:spLocks noGrp="1" noChangeArrowheads="1"/>
          </p:cNvSpPr>
          <p:nvPr>
            <p:ph type="title" idx="4294967295"/>
          </p:nvPr>
        </p:nvSpPr>
        <p:spPr>
          <a:xfrm>
            <a:off x="303940" y="762000"/>
            <a:ext cx="8295375" cy="808038"/>
          </a:xfrm>
          <a:solidFill>
            <a:schemeClr val="tx1"/>
          </a:solidFill>
          <a:ln w="38100" cmpd="sng">
            <a:solidFill>
              <a:srgbClr val="FFFFFF"/>
            </a:solidFill>
          </a:ln>
        </p:spPr>
        <p:txBody>
          <a:bodyPr/>
          <a:lstStyle/>
          <a:p>
            <a:pPr eaLnBrk="1" hangingPunct="1"/>
            <a:r>
              <a:rPr lang="en-US" sz="4000" b="1" dirty="0">
                <a:solidFill>
                  <a:srgbClr val="FFFF00"/>
                </a:solidFill>
                <a:latin typeface="Arial" charset="0"/>
                <a:ea typeface="ＭＳ Ｐゴシック" charset="0"/>
              </a:rPr>
              <a:t>Revelation 20:1-6 Chronology</a:t>
            </a:r>
          </a:p>
        </p:txBody>
      </p:sp>
    </p:spTree>
    <p:extLst>
      <p:ext uri="{BB962C8B-B14F-4D97-AF65-F5344CB8AC3E}">
        <p14:creationId xmlns:p14="http://schemas.microsoft.com/office/powerpoint/2010/main" val="1873341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500" fill="hold"/>
                                        <p:tgtEl>
                                          <p:spTgt spid="429059"/>
                                        </p:tgtEl>
                                        <p:attrNameLst>
                                          <p:attrName>ppt_w</p:attrName>
                                        </p:attrNameLst>
                                      </p:cBhvr>
                                      <p:tavLst>
                                        <p:tav tm="0">
                                          <p:val>
                                            <p:fltVal val="0"/>
                                          </p:val>
                                        </p:tav>
                                        <p:tav tm="100000">
                                          <p:val>
                                            <p:strVal val="#ppt_w"/>
                                          </p:val>
                                        </p:tav>
                                      </p:tavLst>
                                    </p:anim>
                                    <p:anim calcmode="lin" valueType="num">
                                      <p:cBhvr>
                                        <p:cTn id="8" dur="500" fill="hold"/>
                                        <p:tgtEl>
                                          <p:spTgt spid="429059"/>
                                        </p:tgtEl>
                                        <p:attrNameLst>
                                          <p:attrName>ppt_h</p:attrName>
                                        </p:attrNameLst>
                                      </p:cBhvr>
                                      <p:tavLst>
                                        <p:tav tm="0">
                                          <p:val>
                                            <p:fltVal val="0"/>
                                          </p:val>
                                        </p:tav>
                                        <p:tav tm="100000">
                                          <p:val>
                                            <p:strVal val="#ppt_h"/>
                                          </p:val>
                                        </p:tav>
                                      </p:tavLst>
                                    </p:anim>
                                    <p:anim calcmode="lin" valueType="num">
                                      <p:cBhvr>
                                        <p:cTn id="9" dur="500" fill="hold"/>
                                        <p:tgtEl>
                                          <p:spTgt spid="429059"/>
                                        </p:tgtEl>
                                        <p:attrNameLst>
                                          <p:attrName>style.rotation</p:attrName>
                                        </p:attrNameLst>
                                      </p:cBhvr>
                                      <p:tavLst>
                                        <p:tav tm="0">
                                          <p:val>
                                            <p:fltVal val="360"/>
                                          </p:val>
                                        </p:tav>
                                        <p:tav tm="100000">
                                          <p:val>
                                            <p:fltVal val="0"/>
                                          </p:val>
                                        </p:tav>
                                      </p:tavLst>
                                    </p:anim>
                                    <p:animEffect transition="in" filter="fade">
                                      <p:cBhvr>
                                        <p:cTn id="10"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39042"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39043"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4"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5"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6"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7"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8"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49"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39050" name="Text Box 11"/>
          <p:cNvSpPr txBox="1">
            <a:spLocks noChangeArrowheads="1"/>
          </p:cNvSpPr>
          <p:nvPr/>
        </p:nvSpPr>
        <p:spPr bwMode="auto">
          <a:xfrm>
            <a:off x="152400" y="4383088"/>
            <a:ext cx="8527366"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dirty="0">
                <a:solidFill>
                  <a:srgbClr val="FFFFFF"/>
                </a:solidFill>
                <a:latin typeface="Arial" charset="0"/>
                <a:cs typeface="Arial" charset="0"/>
              </a:rPr>
              <a:t>—</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2" name="Title 1"/>
          <p:cNvSpPr>
            <a:spLocks noGrp="1"/>
          </p:cNvSpPr>
          <p:nvPr>
            <p:ph type="title" idx="4294967295"/>
          </p:nvPr>
        </p:nvSpPr>
        <p:spPr>
          <a:xfrm>
            <a:off x="107950" y="115888"/>
            <a:ext cx="7343775" cy="936625"/>
          </a:xfrm>
          <a:solidFill>
            <a:srgbClr val="003399"/>
          </a:solidFill>
          <a:ln w="9360">
            <a:solidFill>
              <a:srgbClr val="000514"/>
            </a:solidFill>
            <a:miter lim="800000"/>
            <a:headEnd/>
            <a:tailEnd/>
          </a:ln>
        </p:spPr>
        <p:txBody>
          <a:bodyPr/>
          <a:lstStyle/>
          <a:p>
            <a:pPr eaLnBrk="1" hangingPunct="1">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kern="1200" dirty="0">
                <a:effectLst>
                  <a:outerShdw blurRad="38100" dist="38100" dir="2700000" algn="tl">
                    <a:srgbClr val="000000"/>
                  </a:outerShdw>
                </a:effectLst>
                <a:latin typeface="Arial" charset="0"/>
                <a:ea typeface="ＭＳ Ｐゴシック" charset="0"/>
                <a:cs typeface="Arial" charset="0"/>
              </a:rPr>
              <a:t>Millennial Jerusalem</a:t>
            </a:r>
            <a:endParaRPr lang="en-US" sz="4000" kern="1200" dirty="0">
              <a:effectLst>
                <a:outerShdw blurRad="38100" dist="38100" dir="2700000" algn="tl">
                  <a:srgbClr val="000000"/>
                </a:outerShdw>
              </a:effectLst>
              <a:latin typeface="Arial" charset="0"/>
              <a:ea typeface="ＭＳ Ｐゴシック" charset="0"/>
              <a:cs typeface="Arial" charset="0"/>
            </a:endParaRPr>
          </a:p>
        </p:txBody>
      </p:sp>
      <p:sp>
        <p:nvSpPr>
          <p:cNvPr id="13" name="Text Box 37"/>
          <p:cNvSpPr txBox="1">
            <a:spLocks noChangeArrowheads="1"/>
          </p:cNvSpPr>
          <p:nvPr/>
        </p:nvSpPr>
        <p:spPr bwMode="auto">
          <a:xfrm>
            <a:off x="8394455"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434</a:t>
            </a:r>
          </a:p>
        </p:txBody>
      </p:sp>
    </p:spTree>
    <p:extLst>
      <p:ext uri="{BB962C8B-B14F-4D97-AF65-F5344CB8AC3E}">
        <p14:creationId xmlns:p14="http://schemas.microsoft.com/office/powerpoint/2010/main" val="1632430643"/>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a:defRPr/>
            </a:pPr>
            <a:r>
              <a:rPr lang="en-US" sz="4000" b="1" dirty="0">
                <a:solidFill>
                  <a:srgbClr val="000000"/>
                </a:solidFill>
              </a:rPr>
              <a:t>A Muslim actor as Jesus Christ in Iran</a:t>
            </a:r>
            <a:br>
              <a:rPr lang="en-US" sz="4000" b="1" dirty="0">
                <a:solidFill>
                  <a:srgbClr val="000000"/>
                </a:solidFill>
              </a:rPr>
            </a:br>
            <a:r>
              <a:rPr lang="en-US" sz="4000" b="1" dirty="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0000"/>
                </a:solidFill>
              </a:rPr>
              <a:t>Who am I?</a:t>
            </a:r>
          </a:p>
        </p:txBody>
      </p:sp>
    </p:spTree>
    <p:extLst>
      <p:ext uri="{BB962C8B-B14F-4D97-AF65-F5344CB8AC3E}">
        <p14:creationId xmlns:p14="http://schemas.microsoft.com/office/powerpoint/2010/main" val="4281621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9" y="127713"/>
            <a:ext cx="4318390" cy="4418567"/>
          </a:xfrm>
        </p:spPr>
        <p:txBody>
          <a:bodyPr/>
          <a:lstStyle/>
          <a:p>
            <a:r>
              <a:rPr lang="en-US" b="1" dirty="0"/>
              <a:t>Will everyone submit to Christ in the Millennium?</a:t>
            </a:r>
          </a:p>
        </p:txBody>
      </p:sp>
      <p:pic>
        <p:nvPicPr>
          <p:cNvPr id="3" name="Picture 2" descr="Rev 20.4 throne23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0562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5906" name="Picture 2" descr="Rev 20.7 D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3323473" y="9525"/>
            <a:ext cx="5820528" cy="2252663"/>
          </a:xfrm>
          <a:effectLst>
            <a:outerShdw blurRad="63500" dist="35921" dir="2700000" algn="ctr" rotWithShape="0">
              <a:schemeClr val="tx2">
                <a:alpha val="74998"/>
              </a:schemeClr>
            </a:outerShdw>
          </a:effectLst>
        </p:spPr>
        <p:txBody>
          <a:bodyPr/>
          <a:lstStyle/>
          <a:p>
            <a:pPr>
              <a:defRPr/>
            </a:pPr>
            <a:r>
              <a:rPr lang="en-US" sz="4800" b="1" dirty="0">
                <a:solidFill>
                  <a:schemeClr val="bg1"/>
                </a:solidFill>
                <a:latin typeface="Arial" charset="0"/>
                <a:ea typeface="ＭＳ Ｐゴシック" charset="0"/>
                <a:cs typeface="ＭＳ Ｐゴシック" charset="0"/>
              </a:rPr>
              <a:t>Satan is a master deceiver</a:t>
            </a:r>
            <a:endParaRPr lang="en-US" sz="5400" dirty="0">
              <a:solidFill>
                <a:schemeClr val="bg1"/>
              </a:solidFill>
              <a:latin typeface="Times New Roman" charset="0"/>
              <a:ea typeface="ＭＳ Ｐゴシック" charset="0"/>
              <a:cs typeface="ＭＳ Ｐゴシック" charset="0"/>
            </a:endParaRPr>
          </a:p>
        </p:txBody>
      </p:sp>
      <p:pic>
        <p:nvPicPr>
          <p:cNvPr id="1275908" name="Picture 3" descr="Rev 20.7 Eureast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371850" cy="400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73455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3858"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103438"/>
            <a:ext cx="9144000" cy="475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0" y="6058458"/>
            <a:ext cx="9158288" cy="799542"/>
          </a:xfrm>
          <a:effectLst>
            <a:outerShdw blurRad="63500" dist="35921" dir="2700000" algn="ctr" rotWithShape="0">
              <a:schemeClr val="tx2">
                <a:alpha val="74998"/>
              </a:schemeClr>
            </a:outerShdw>
          </a:effectLst>
        </p:spPr>
        <p:txBody>
          <a:bodyPr/>
          <a:lstStyle/>
          <a:p>
            <a:pPr>
              <a:defRPr/>
            </a:pPr>
            <a:r>
              <a:rPr lang="en-US" sz="2800" b="1" i="1" dirty="0">
                <a:solidFill>
                  <a:schemeClr val="bg1"/>
                </a:solidFill>
                <a:latin typeface="Arial" charset="0"/>
                <a:ea typeface="ＭＳ Ｐゴシック" charset="0"/>
                <a:cs typeface="ＭＳ Ｐゴシック" charset="0"/>
              </a:rPr>
              <a:t>Satan</a:t>
            </a:r>
            <a:r>
              <a:rPr lang="uk-UA" sz="2800" b="1" i="1" dirty="0">
                <a:solidFill>
                  <a:schemeClr val="bg1"/>
                </a:solidFill>
                <a:latin typeface="Arial" charset="0"/>
                <a:ea typeface="ＭＳ Ｐゴシック" charset="0"/>
                <a:cs typeface="ＭＳ Ｐゴシック" charset="0"/>
              </a:rPr>
              <a:t>'</a:t>
            </a:r>
            <a:r>
              <a:rPr lang="en-US" sz="2800" b="1" i="1" dirty="0">
                <a:solidFill>
                  <a:schemeClr val="bg1"/>
                </a:solidFill>
                <a:latin typeface="Arial" charset="0"/>
                <a:ea typeface="ＭＳ Ｐゴシック" charset="0"/>
                <a:cs typeface="ＭＳ Ｐゴシック" charset="0"/>
              </a:rPr>
              <a:t>s Last Stand</a:t>
            </a:r>
            <a:br>
              <a:rPr lang="en-US" sz="2800" b="1" i="1" dirty="0">
                <a:solidFill>
                  <a:schemeClr val="bg1"/>
                </a:solidFill>
                <a:latin typeface="Arial" charset="0"/>
                <a:ea typeface="ＭＳ Ｐゴシック" charset="0"/>
                <a:cs typeface="ＭＳ Ｐゴシック" charset="0"/>
              </a:rPr>
            </a:br>
            <a:r>
              <a:rPr lang="en-US" sz="2800" b="1" i="1" dirty="0">
                <a:solidFill>
                  <a:schemeClr val="bg1"/>
                </a:solidFill>
                <a:latin typeface="Arial" charset="0"/>
                <a:ea typeface="ＭＳ Ｐゴシック" charset="0"/>
                <a:cs typeface="ＭＳ Ｐゴシック" charset="0"/>
              </a:rPr>
              <a:t>(Rev. 20:7-10 </a:t>
            </a:r>
            <a:r>
              <a:rPr lang="en-US" sz="2000" b="1" i="1" dirty="0">
                <a:solidFill>
                  <a:schemeClr val="bg1"/>
                </a:solidFill>
                <a:latin typeface="Arial" charset="0"/>
                <a:ea typeface="ＭＳ Ｐゴシック" charset="0"/>
                <a:cs typeface="ＭＳ Ｐゴシック" charset="0"/>
              </a:rPr>
              <a:t>NLT</a:t>
            </a:r>
            <a:r>
              <a:rPr lang="en-US" sz="2800" b="1" i="1" dirty="0">
                <a:solidFill>
                  <a:schemeClr val="bg1"/>
                </a:solidFill>
                <a:latin typeface="Arial" charset="0"/>
                <a:ea typeface="ＭＳ Ｐゴシック" charset="0"/>
                <a:cs typeface="ＭＳ Ｐゴシック" charset="0"/>
              </a:rPr>
              <a:t>)</a:t>
            </a:r>
            <a:endParaRPr lang="en-US" sz="3200" i="1" dirty="0">
              <a:solidFill>
                <a:schemeClr val="bg1"/>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107950" y="294138"/>
            <a:ext cx="9036050" cy="5616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"When the thousand years come to an end, Satan will be let out of his prison.  </a:t>
            </a:r>
            <a:r>
              <a:rPr kumimoji="0" lang="en-US" sz="2800" b="1" i="0" u="none" strike="noStrike" kern="1200" cap="none" spc="0" normalizeH="0" baseline="30000" noProof="0" dirty="0">
                <a:ln>
                  <a:noFill/>
                </a:ln>
                <a:solidFill>
                  <a:srgbClr val="FFFFFF"/>
                </a:solidFill>
                <a:effectLst/>
                <a:uLnTx/>
                <a:uFillTx/>
                <a:latin typeface="Arial"/>
                <a:ea typeface="ＭＳ Ｐゴシック"/>
                <a:cs typeface="Arial"/>
              </a:rPr>
              <a:t>8</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He will go out to deceive the nations—called Gog and Magog—in every corner of the earth. He will gather them together for battle—a mighty army, as numberless as sand along the seashore.  </a:t>
            </a:r>
            <a:r>
              <a:rPr kumimoji="0" lang="en-US" sz="2800" b="1" i="0" u="none" strike="noStrike" kern="1200" cap="none" spc="0" normalizeH="0" baseline="30000" noProof="0" dirty="0">
                <a:ln>
                  <a:noFill/>
                </a:ln>
                <a:solidFill>
                  <a:srgbClr val="FFFFFF"/>
                </a:solidFill>
                <a:effectLst/>
                <a:uLnTx/>
                <a:uFillTx/>
                <a:latin typeface="Arial"/>
                <a:ea typeface="ＭＳ Ｐゴシック"/>
                <a:cs typeface="Arial"/>
              </a:rPr>
              <a:t>9</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And I saw them as they went up on the broad plain of the earth and surrounded God</a:t>
            </a:r>
            <a:r>
              <a:rPr kumimoji="0" lang="uk-UA" sz="2800" b="1" i="0" u="none" strike="noStrike" kern="1200" cap="none" spc="0" normalizeH="0" baseline="0" noProof="0" dirty="0">
                <a:ln>
                  <a:noFill/>
                </a:ln>
                <a:solidFill>
                  <a:srgbClr val="FFFFFF"/>
                </a:solidFill>
                <a:effectLst/>
                <a:uLnTx/>
                <a:uFillTx/>
                <a:latin typeface="Arial"/>
                <a:ea typeface="ＭＳ Ｐゴシック"/>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s people and the beloved city. But fire from heaven came down on the attacking armies and consumed them.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30000" noProof="0" dirty="0">
                <a:ln>
                  <a:noFill/>
                </a:ln>
                <a:solidFill>
                  <a:srgbClr val="FFFFFF"/>
                </a:solidFill>
                <a:effectLst/>
                <a:uLnTx/>
                <a:uFillTx/>
                <a:latin typeface="Arial"/>
                <a:ea typeface="ＭＳ Ｐゴシック"/>
                <a:cs typeface="Arial"/>
              </a:rPr>
              <a:t>10</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Then the devil, who had deceived them, was thrown into the fiery lake of burning sulfur, joining the beast and the false prophet. There they will be tormented day and night forever and ever."</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161541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Then I saw a great white throne…</a:t>
            </a: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 </a:t>
            </a:r>
            <a:br>
              <a:rPr lang="en-US" altLang="ja-JP" sz="3600" b="1" dirty="0">
                <a:solidFill>
                  <a:schemeClr val="bg1"/>
                </a:solidFill>
                <a:latin typeface="Arial" charset="0"/>
                <a:ea typeface="ＭＳ Ｐゴシック" charset="0"/>
                <a:cs typeface="ＭＳ Ｐゴシック" charset="0"/>
              </a:rPr>
            </a:br>
            <a:r>
              <a:rPr lang="en-US" altLang="ja-JP" sz="3600" b="1" dirty="0">
                <a:solidFill>
                  <a:schemeClr val="bg1"/>
                </a:solidFill>
                <a:latin typeface="Arial" charset="0"/>
                <a:ea typeface="ＭＳ Ｐゴシック" charset="0"/>
                <a:cs typeface="ＭＳ Ｐゴシック" charset="0"/>
              </a:rPr>
              <a:t>(20:11)</a:t>
            </a:r>
            <a:endParaRPr lang="en-US" dirty="0">
              <a:solidFill>
                <a:schemeClr val="bg1"/>
              </a:solidFill>
              <a:latin typeface="Times New Roman" charset="0"/>
              <a:ea typeface="ＭＳ Ｐゴシック" charset="0"/>
              <a:cs typeface="ＭＳ Ｐゴシック"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50153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a:latin typeface="Arial" charset="0"/>
                <a:ea typeface="ＭＳ Ｐゴシック" charset="0"/>
              </a:rPr>
              <a:t>The Books (20:12)</a:t>
            </a:r>
            <a:endParaRPr lang="en-US">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3527910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ru-RU" sz="3600" b="1" dirty="0">
                <a:solidFill>
                  <a:schemeClr val="tx1"/>
                </a:solidFill>
                <a:effectLst>
                  <a:glow rad="228600">
                    <a:schemeClr val="bg1"/>
                  </a:glow>
                </a:effectLst>
                <a:latin typeface="Arial" charset="0"/>
                <a:ea typeface="ＭＳ Ｐゴシック" charset="0"/>
              </a:rPr>
              <a:t>"</a:t>
            </a:r>
            <a:r>
              <a:rPr lang="en-US" sz="3600" b="1" dirty="0">
                <a:solidFill>
                  <a:schemeClr val="tx1"/>
                </a:solidFill>
                <a:effectLst>
                  <a:glow rad="228600">
                    <a:schemeClr val="bg1"/>
                  </a:glow>
                </a:effectLst>
              </a:rPr>
              <a:t>And anyone whose name was not found recorded in the Book of Life was thrown into the lake of fire</a:t>
            </a:r>
            <a:r>
              <a:rPr lang="ru-RU" sz="3600" b="1" dirty="0">
                <a:solidFill>
                  <a:schemeClr val="tx1"/>
                </a:solidFill>
                <a:effectLst>
                  <a:glow rad="228600">
                    <a:schemeClr val="bg1"/>
                  </a:glow>
                </a:effectLst>
              </a:rPr>
              <a:t>"</a:t>
            </a:r>
            <a:r>
              <a:rPr lang="en-US" sz="3600" b="1" dirty="0">
                <a:solidFill>
                  <a:schemeClr val="tx1"/>
                </a:solidFill>
                <a:effectLst>
                  <a:glow rad="228600">
                    <a:schemeClr val="bg1"/>
                  </a:glow>
                </a:effectLst>
                <a:latin typeface="Arial" charset="0"/>
                <a:ea typeface="ＭＳ Ｐゴシック" charset="0"/>
              </a:rPr>
              <a:t> (20:15)</a:t>
            </a:r>
            <a:endParaRPr lang="en-US" sz="40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135185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21</a:t>
            </a:r>
          </a:p>
        </p:txBody>
      </p:sp>
    </p:spTree>
    <p:extLst>
      <p:ext uri="{BB962C8B-B14F-4D97-AF65-F5344CB8AC3E}">
        <p14:creationId xmlns:p14="http://schemas.microsoft.com/office/powerpoint/2010/main" val="25540040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a:ea typeface="新細明體" charset="0"/>
                <a:cs typeface="Arial"/>
              </a:rPr>
              <a:t>The Consummation of All Things</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a:ea typeface="ＭＳ Ｐゴシック" charset="0"/>
                <a:cs typeface="Arial"/>
              </a:rPr>
              <a:t>Genesis 1–3</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a:ea typeface="ＭＳ Ｐゴシック" charset="0"/>
                <a:cs typeface="Arial"/>
              </a:rPr>
              <a:t>Revelation 20–22</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0" name="Text Box 18"/>
          <p:cNvSpPr txBox="1">
            <a:spLocks noChangeArrowheads="1"/>
          </p:cNvSpPr>
          <p:nvPr/>
        </p:nvSpPr>
        <p:spPr bwMode="auto">
          <a:xfrm>
            <a:off x="317500" y="1552575"/>
            <a:ext cx="4038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"In the beginning God created the </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heavens and the earth</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(1:1) </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1" name="Text Box 19"/>
          <p:cNvSpPr txBox="1">
            <a:spLocks noChangeArrowheads="1"/>
          </p:cNvSpPr>
          <p:nvPr/>
        </p:nvSpPr>
        <p:spPr bwMode="auto">
          <a:xfrm>
            <a:off x="4572000" y="15525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"Then I saw a </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new heaven and a new earth</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(21:1) </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175</a:t>
            </a:r>
          </a:p>
        </p:txBody>
      </p:sp>
    </p:spTree>
    <p:extLst>
      <p:ext uri="{BB962C8B-B14F-4D97-AF65-F5344CB8AC3E}">
        <p14:creationId xmlns:p14="http://schemas.microsoft.com/office/powerpoint/2010/main" val="20998744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en-US">
                <a:ea typeface="ＭＳ Ｐゴシック" pitchFamily="-111" charset="-128"/>
                <a:cs typeface="ＭＳ Ｐゴシック" pitchFamily="-111" charset="-128"/>
              </a:rPr>
              <a:t>The Cubed City</a:t>
            </a:r>
          </a:p>
        </p:txBody>
      </p:sp>
      <p:sp>
        <p:nvSpPr>
          <p:cNvPr id="250883"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184</a:t>
            </a:r>
          </a:p>
        </p:txBody>
      </p:sp>
    </p:spTree>
    <p:extLst>
      <p:ext uri="{BB962C8B-B14F-4D97-AF65-F5344CB8AC3E}">
        <p14:creationId xmlns:p14="http://schemas.microsoft.com/office/powerpoint/2010/main" val="22059615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525996" y="4874520"/>
            <a:ext cx="8241723" cy="1432282"/>
          </a:xfrm>
        </p:spPr>
        <p:txBody>
          <a:bodyPr/>
          <a:lstStyle/>
          <a:p>
            <a:r>
              <a:rPr lang="en-US" b="1" dirty="0">
                <a:effectLst>
                  <a:glow rad="177800">
                    <a:schemeClr val="tx1"/>
                  </a:glow>
                </a:effectLst>
                <a:latin typeface="Arial" charset="0"/>
                <a:ea typeface="ＭＳ Ｐゴシック" charset="0"/>
              </a:rPr>
              <a:t>"…as a bride, beautifully dressed for her husband…"</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20227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b="1" dirty="0">
                <a:solidFill>
                  <a:schemeClr val="bg1"/>
                </a:solidFill>
                <a:ea typeface="ＭＳ Ｐゴシック" charset="0"/>
              </a:rPr>
              <a:t>Jesus was relevant in the 1970s</a:t>
            </a:r>
            <a:endParaRPr lang="en-US" sz="3200" b="1"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438604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3448347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22</a:t>
            </a:r>
          </a:p>
        </p:txBody>
      </p:sp>
    </p:spTree>
    <p:extLst>
      <p:ext uri="{BB962C8B-B14F-4D97-AF65-F5344CB8AC3E}">
        <p14:creationId xmlns:p14="http://schemas.microsoft.com/office/powerpoint/2010/main" val="1074591972"/>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en-US" sz="4000" b="1" dirty="0">
                <a:effectLst>
                  <a:glow rad="177800">
                    <a:schemeClr val="tx1"/>
                  </a:glow>
                </a:effectLst>
                <a:latin typeface="Arial" charset="0"/>
                <a:ea typeface="ＭＳ Ｐゴシック" charset="0"/>
              </a:rPr>
              <a:t>Christ encourages us to live as if he can come any moment (22:7-17).</a:t>
            </a:r>
            <a:endParaRPr lang="en-US" sz="5400" b="1" dirty="0">
              <a:solidFill>
                <a:srgbClr val="CC0000"/>
              </a:solidFill>
              <a:effectLst>
                <a:glow rad="177800">
                  <a:schemeClr val="tx1"/>
                </a:glow>
              </a:effectLst>
              <a:latin typeface="Arial" charset="0"/>
              <a:ea typeface="ＭＳ Ｐゴシック" charset="0"/>
            </a:endParaRPr>
          </a:p>
        </p:txBody>
      </p:sp>
      <p:sp>
        <p:nvSpPr>
          <p:cNvPr id="3" name="Rectangle 2"/>
          <p:cNvSpPr/>
          <p:nvPr/>
        </p:nvSpPr>
        <p:spPr>
          <a:xfrm rot="20639860">
            <a:off x="6015551" y="2967334"/>
            <a:ext cx="3134692"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Times New Roman"/>
                <a:ea typeface="ＭＳ Ｐゴシック" charset="0"/>
                <a:cs typeface="+mn-cs"/>
              </a:rPr>
              <a:t>Blessing!</a:t>
            </a:r>
          </a:p>
        </p:txBody>
      </p:sp>
      <p:sp>
        <p:nvSpPr>
          <p:cNvPr id="8" name="Rectangle 2"/>
          <p:cNvSpPr txBox="1">
            <a:spLocks noChangeArrowheads="1"/>
          </p:cNvSpPr>
          <p:nvPr/>
        </p:nvSpPr>
        <p:spPr bwMode="auto">
          <a:xfrm>
            <a:off x="1197609" y="4458969"/>
            <a:ext cx="6926544" cy="21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"Look, I am coming soon! Blessed are those who obey the words of prophecy written in this book" (NLT).</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7906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en-US" b="1" dirty="0">
                <a:effectLst>
                  <a:glow rad="177800">
                    <a:schemeClr val="tx1"/>
                  </a:glow>
                </a:effectLst>
                <a:latin typeface="Arial" charset="0"/>
                <a:ea typeface="ＭＳ Ｐゴシック" charset="0"/>
              </a:rPr>
              <a:t>Main Idea of Revelation 22</a:t>
            </a:r>
            <a:endParaRPr lang="en-US"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Christ</a:t>
            </a:r>
            <a: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living with us </a:t>
            </a:r>
            <a:b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encourages us to live for </a:t>
            </a:r>
            <a:r>
              <a:rPr kumimoji="0" lang="en-US"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Christ</a:t>
            </a:r>
          </a:p>
        </p:txBody>
      </p:sp>
    </p:spTree>
    <p:extLst>
      <p:ext uri="{BB962C8B-B14F-4D97-AF65-F5344CB8AC3E}">
        <p14:creationId xmlns:p14="http://schemas.microsoft.com/office/powerpoint/2010/main" val="22635186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be </a:t>
            </a:r>
            <a:r>
              <a:rPr lang="en-US" sz="5400" b="1" dirty="0">
                <a:solidFill>
                  <a:srgbClr val="FFFF00"/>
                </a:solidFill>
                <a:effectLst>
                  <a:glow rad="127000">
                    <a:schemeClr val="tx1"/>
                  </a:glow>
                </a:effectLst>
                <a:latin typeface="Arial" charset="0"/>
                <a:ea typeface="ＭＳ Ｐゴシック" charset="0"/>
                <a:cs typeface="ＭＳ Ｐゴシック" charset="0"/>
              </a:rPr>
              <a:t>triumphant</a:t>
            </a:r>
            <a:r>
              <a:rPr lang="en-US" sz="5400" b="1" dirty="0">
                <a:effectLst>
                  <a:glow rad="127000">
                    <a:schemeClr val="tx1"/>
                  </a:glow>
                </a:effectLst>
                <a:latin typeface="Arial" charset="0"/>
                <a:ea typeface="ＭＳ Ｐゴシック" charset="0"/>
                <a:cs typeface="ＭＳ Ｐゴシック" charset="0"/>
              </a:rPr>
              <a:t> in Christ?</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do we need to grasp about Jesus for victory?</a:t>
            </a:r>
          </a:p>
        </p:txBody>
      </p:sp>
    </p:spTree>
    <p:extLst>
      <p:ext uri="{BB962C8B-B14F-4D97-AF65-F5344CB8AC3E}">
        <p14:creationId xmlns:p14="http://schemas.microsoft.com/office/powerpoint/2010/main" val="30797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en-US" sz="4800" b="1" dirty="0">
                <a:effectLst>
                  <a:glow rad="215900">
                    <a:schemeClr val="tx1"/>
                  </a:glow>
                </a:effectLst>
                <a:latin typeface="Arial" charset="0"/>
                <a:ea typeface="ＭＳ Ｐゴシック" charset="0"/>
              </a:rPr>
              <a:t>Jesus </a:t>
            </a:r>
            <a:r>
              <a:rPr lang="en-US" sz="4800" b="1" dirty="0">
                <a:solidFill>
                  <a:srgbClr val="FFFF00"/>
                </a:solidFill>
                <a:effectLst>
                  <a:glow rad="215900">
                    <a:schemeClr val="tx1"/>
                  </a:glow>
                </a:effectLst>
                <a:latin typeface="Arial" charset="0"/>
                <a:ea typeface="ＭＳ Ｐゴシック" charset="0"/>
              </a:rPr>
              <a:t>rules</a:t>
            </a:r>
            <a:r>
              <a:rPr lang="en-US" sz="4800" b="1" dirty="0">
                <a:effectLst>
                  <a:glow rad="215900">
                    <a:schemeClr val="tx1"/>
                  </a:glow>
                </a:effectLst>
                <a:latin typeface="Arial" charset="0"/>
                <a:ea typeface="ＭＳ Ｐゴシック" charset="0"/>
              </a:rPr>
              <a:t> the world!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So he can handle your puny problem. </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effectLst>
                  <a:glow rad="101600">
                    <a:srgbClr val="000000">
                      <a:alpha val="75000"/>
                    </a:srgbClr>
                  </a:glow>
                </a:effectLst>
                <a:latin typeface="Arial" charset="0"/>
                <a:ea typeface="ＭＳ Ｐゴシック" charset="0"/>
              </a:rPr>
              <a:t>Revelation’s </a:t>
            </a:r>
            <a:r>
              <a:rPr lang="en-US" sz="5400" b="1" dirty="0">
                <a:solidFill>
                  <a:srgbClr val="FFFFFF"/>
                </a:solidFill>
                <a:effectLst>
                  <a:glow rad="101600">
                    <a:srgbClr val="000000">
                      <a:alpha val="75000"/>
                    </a:srgbClr>
                  </a:glow>
                </a:effectLst>
                <a:latin typeface="Arial" charset="0"/>
                <a:ea typeface="ＭＳ Ｐゴシック" charset="0"/>
              </a:rPr>
              <a:t>Big </a:t>
            </a:r>
            <a:r>
              <a:rPr lang="en-US" sz="3200" b="1" dirty="0">
                <a:solidFill>
                  <a:srgbClr val="FFFFFF"/>
                </a:solidFill>
                <a:effectLst>
                  <a:glow rad="101600">
                    <a:srgbClr val="000000">
                      <a:alpha val="75000"/>
                    </a:srgbClr>
                  </a:glow>
                </a:effectLst>
                <a:latin typeface="Arial" charset="0"/>
                <a:ea typeface="ＭＳ Ｐゴシック" charset="0"/>
              </a:rPr>
              <a:t>Idea</a:t>
            </a:r>
          </a:p>
        </p:txBody>
      </p:sp>
    </p:spTree>
    <p:extLst>
      <p:ext uri="{BB962C8B-B14F-4D97-AF65-F5344CB8AC3E}">
        <p14:creationId xmlns:p14="http://schemas.microsoft.com/office/powerpoint/2010/main" val="4152581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CHURCHES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OUR FUTURE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53575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0" y="1538560"/>
            <a:ext cx="9117770" cy="1859620"/>
          </a:xfrm>
        </p:spPr>
        <p:txBody>
          <a:bodyPr anchor="t"/>
          <a:lstStyle/>
          <a:p>
            <a:r>
              <a:rPr lang="en-US" sz="4000" b="1" dirty="0">
                <a:effectLst>
                  <a:glow rad="177800">
                    <a:schemeClr val="tx1"/>
                  </a:glow>
                </a:effectLst>
                <a:latin typeface="Arial" charset="0"/>
                <a:ea typeface="ＭＳ Ｐゴシック" charset="0"/>
              </a:rPr>
              <a:t>For Pre-Christians: Have you submitted to Christ’s rule over you?</a:t>
            </a:r>
          </a:p>
        </p:txBody>
      </p:sp>
      <p:sp>
        <p:nvSpPr>
          <p:cNvPr id="4" name="Rectangle 2">
            <a:extLst>
              <a:ext uri="{FF2B5EF4-FFF2-40B4-BE49-F238E27FC236}">
                <a16:creationId xmlns:a16="http://schemas.microsoft.com/office/drawing/2014/main" id="{2D9FD56E-934D-4544-A48B-F5AE140AA3AA}"/>
              </a:ext>
            </a:extLst>
          </p:cNvPr>
          <p:cNvSpPr txBox="1">
            <a:spLocks noChangeArrowheads="1"/>
          </p:cNvSpPr>
          <p:nvPr/>
        </p:nvSpPr>
        <p:spPr bwMode="auto">
          <a:xfrm>
            <a:off x="-1" y="3523240"/>
            <a:ext cx="9117770" cy="1451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4000" b="1" kern="0" dirty="0">
                <a:effectLst>
                  <a:glow rad="177800">
                    <a:schemeClr val="tx1"/>
                  </a:glow>
                </a:effectLst>
                <a:latin typeface="Arial" charset="0"/>
                <a:ea typeface="ＭＳ Ｐゴシック" charset="0"/>
              </a:rPr>
              <a:t>For Christians: What issue do you need to entrust to Jesus today?</a:t>
            </a:r>
          </a:p>
        </p:txBody>
      </p:sp>
    </p:spTree>
    <p:extLst>
      <p:ext uri="{BB962C8B-B14F-4D97-AF65-F5344CB8AC3E}">
        <p14:creationId xmlns:p14="http://schemas.microsoft.com/office/powerpoint/2010/main" val="1532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23"/>
                                        </p:tgtEl>
                                        <p:attrNameLst>
                                          <p:attrName>style.visibility</p:attrName>
                                        </p:attrNameLst>
                                      </p:cBhvr>
                                      <p:to>
                                        <p:strVal val="visible"/>
                                      </p:to>
                                    </p:set>
                                    <p:animEffect transition="in" filter="blinds(horizontal)">
                                      <p:cBhvr>
                                        <p:cTn id="7" dur="500"/>
                                        <p:tgtEl>
                                          <p:spTgt spid="13619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3"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9476424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82191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b="1" dirty="0">
                <a:solidFill>
                  <a:srgbClr val="FFFFFF"/>
                </a:solidFill>
                <a:latin typeface="Arail"/>
                <a:ea typeface="ＭＳ Ｐゴシック" charset="0"/>
                <a:cs typeface="Arail"/>
              </a:rPr>
              <a:t>But Jesus became wimpy</a:t>
            </a:r>
            <a:endParaRPr lang="en-US" sz="3600" b="1"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3091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b="1" dirty="0">
                <a:effectLst>
                  <a:outerShdw blurRad="38100" dist="38100" dir="2700000" algn="tl">
                    <a:srgbClr val="000000">
                      <a:alpha val="43137"/>
                    </a:srgbClr>
                  </a:outerShdw>
                </a:effectLst>
              </a:rPr>
              <a:t>What</a:t>
            </a:r>
            <a:r>
              <a:rPr lang="uk-UA"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3"/>
          <a:stretch>
            <a:fillRect/>
          </a:stretch>
        </p:blipFill>
        <p:spPr>
          <a:xfrm>
            <a:off x="203200" y="0"/>
            <a:ext cx="8725191" cy="6858000"/>
          </a:xfrm>
          <a:prstGeom prst="rect">
            <a:avLst/>
          </a:prstGeom>
        </p:spPr>
      </p:pic>
    </p:spTree>
    <p:extLst>
      <p:ext uri="{BB962C8B-B14F-4D97-AF65-F5344CB8AC3E}">
        <p14:creationId xmlns:p14="http://schemas.microsoft.com/office/powerpoint/2010/main" val="26447977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a:defRPr/>
            </a:pPr>
            <a:r>
              <a:rPr lang="en-US" b="1" dirty="0">
                <a:solidFill>
                  <a:srgbClr val="FFFFFF"/>
                </a:solidFill>
                <a:ea typeface="ＭＳ Ｐゴシック" charset="0"/>
              </a:rPr>
              <a:t>Here Jesus became a caveman</a:t>
            </a:r>
            <a:endParaRPr lang="en-US" sz="3200" b="1"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14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algn="l">
              <a:defRPr/>
            </a:pPr>
            <a:r>
              <a:rPr lang="en-US" sz="6000" dirty="0">
                <a:solidFill>
                  <a:srgbClr val="FFFFFF"/>
                </a:solidFill>
                <a:ea typeface="ＭＳ Ｐゴシック" charset="0"/>
              </a:rPr>
              <a:t>Jesus is the </a:t>
            </a:r>
            <a:r>
              <a:rPr lang="en-US" sz="6000" b="1" i="1" dirty="0">
                <a:solidFill>
                  <a:srgbClr val="FFFFFF"/>
                </a:solidFill>
                <a:ea typeface="ＭＳ Ｐゴシック" charset="0"/>
              </a:rPr>
              <a:t>Real </a:t>
            </a:r>
            <a:r>
              <a:rPr lang="en-US" sz="6000" dirty="0">
                <a:solidFill>
                  <a:srgbClr val="FFFFFF"/>
                </a:solidFill>
                <a:ea typeface="ＭＳ Ｐゴシック" charset="0"/>
              </a:rPr>
              <a:t>King!</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en-US" sz="6000" b="1" i="1" dirty="0">
                <a:ln>
                  <a:solidFill>
                    <a:srgbClr val="000000"/>
                  </a:solidFill>
                </a:ln>
                <a:solidFill>
                  <a:srgbClr val="FFFFFF"/>
                </a:solidFill>
                <a:effectLst>
                  <a:glow rad="139700">
                    <a:schemeClr val="accent4">
                      <a:satMod val="175000"/>
                      <a:alpha val="40000"/>
                    </a:schemeClr>
                  </a:glow>
                </a:effectLst>
                <a:ea typeface="ＭＳ Ｐゴシック" charset="0"/>
              </a:rPr>
              <a:t>The Triumph of Christ</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2300223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en-US" b="1" dirty="0">
                <a:latin typeface="Arial" charset="0"/>
                <a:ea typeface="ＭＳ Ｐゴシック" charset="0"/>
                <a:cs typeface="ＭＳ Ｐゴシック" charset="0"/>
              </a:rPr>
              <a:t>Domitian </a:t>
            </a:r>
            <a:r>
              <a:rPr lang="en-US" sz="36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AD</a:t>
            </a:r>
            <a:r>
              <a:rPr lang="en-US" sz="3600" b="1" dirty="0">
                <a:latin typeface="Arial" charset="0"/>
                <a:ea typeface="ＭＳ Ｐゴシック" charset="0"/>
                <a:cs typeface="ＭＳ Ｐゴシック" charset="0"/>
              </a:rPr>
              <a:t> 81-96)</a:t>
            </a: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dirty="0">
                <a:solidFill>
                  <a:srgbClr val="FFFFFF"/>
                </a:solidFill>
                <a:latin typeface="Arial" charset="0"/>
                <a:ea typeface="ＭＳ Ｐゴシック" charset="0"/>
                <a:cs typeface="ＭＳ Ｐゴシック" charset="0"/>
              </a:rPr>
              <a:t>This bust of Domitian was found in his huge temple at Ephesus—consistent with his claim to divine honors</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a:solidFill>
                  <a:srgbClr val="FFFFFF"/>
                </a:solidFill>
                <a:latin typeface="Arial" charset="0"/>
                <a:ea typeface="ＭＳ Ｐゴシック" charset="0"/>
                <a:cs typeface="ＭＳ Ｐゴシック" charset="0"/>
              </a:rPr>
              <a:t>Book of Revelation</a:t>
            </a:r>
            <a:r>
              <a:rPr lang="en-US" sz="4000" b="1" kern="0" dirty="0">
                <a:solidFill>
                  <a:srgbClr val="FFFFFF"/>
                </a:solidFill>
                <a:latin typeface="Arial" charset="0"/>
                <a:ea typeface="ＭＳ Ｐゴシック" charset="0"/>
                <a:cs typeface="ＭＳ Ｐゴシック" charset="0"/>
              </a:rPr>
              <a:t> </a:t>
            </a:r>
            <a:r>
              <a:rPr lang="en-US" sz="32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AD</a:t>
            </a:r>
            <a:r>
              <a:rPr lang="en-US" sz="3200" b="1" kern="0" dirty="0">
                <a:solidFill>
                  <a:srgbClr val="FFFFFF"/>
                </a:solidFill>
                <a:latin typeface="Arial" charset="0"/>
                <a:ea typeface="ＭＳ Ｐゴシック" charset="0"/>
                <a:cs typeface="ＭＳ Ｐゴシック" charset="0"/>
              </a:rPr>
              <a:t> 95)</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8628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267294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6" name="Picture 3" descr="man-head-dow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859338" y="4365625"/>
            <a:ext cx="4283075"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fontAlgn="base">
              <a:lnSpc>
                <a:spcPct val="95000"/>
              </a:lnSpc>
              <a:spcBef>
                <a:spcPct val="0"/>
              </a:spcBef>
              <a:spcAft>
                <a:spcPct val="0"/>
              </a:spcAft>
              <a:buClr>
                <a:srgbClr val="000000"/>
              </a:buClr>
              <a:buSzPct val="100000"/>
              <a:buFont typeface="Arial" charset="0"/>
              <a:buChar char="•"/>
            </a:pPr>
            <a:r>
              <a:rPr lang="en-US" sz="4400" b="1">
                <a:solidFill>
                  <a:srgbClr val="FFFFFF"/>
                </a:solidFill>
                <a:cs typeface="Arial" charset="0"/>
              </a:rPr>
              <a:t>Transition?</a:t>
            </a:r>
          </a:p>
          <a:p>
            <a:pPr defTabSz="449263" fontAlgn="base">
              <a:lnSpc>
                <a:spcPct val="95000"/>
              </a:lnSpc>
              <a:spcBef>
                <a:spcPct val="0"/>
              </a:spcBef>
              <a:spcAft>
                <a:spcPct val="0"/>
              </a:spcAft>
              <a:buClr>
                <a:srgbClr val="000000"/>
              </a:buClr>
              <a:buSzPct val="100000"/>
              <a:buFont typeface="Arial" charset="0"/>
              <a:buChar char="•"/>
            </a:pPr>
            <a:r>
              <a:rPr lang="en-US" sz="4400" b="1">
                <a:solidFill>
                  <a:srgbClr val="FFFFFF"/>
                </a:solidFill>
                <a:cs typeface="Arial" charset="0"/>
              </a:rPr>
              <a:t>Finances?</a:t>
            </a:r>
          </a:p>
          <a:p>
            <a:pPr defTabSz="449263" fontAlgn="base">
              <a:lnSpc>
                <a:spcPct val="95000"/>
              </a:lnSpc>
              <a:spcBef>
                <a:spcPct val="0"/>
              </a:spcBef>
              <a:spcAft>
                <a:spcPct val="0"/>
              </a:spcAft>
              <a:buClr>
                <a:srgbClr val="000000"/>
              </a:buClr>
              <a:buSzPct val="100000"/>
              <a:buFont typeface="Arial" charset="0"/>
              <a:buChar char="•"/>
            </a:pPr>
            <a:r>
              <a:rPr lang="en-US" sz="4400" b="1">
                <a:solidFill>
                  <a:srgbClr val="FFFFFF"/>
                </a:solidFill>
                <a:cs typeface="Arial" charset="0"/>
              </a:rPr>
              <a:t>Physical?</a:t>
            </a:r>
          </a:p>
          <a:p>
            <a:pPr defTabSz="449263" fontAlgn="base">
              <a:lnSpc>
                <a:spcPct val="95000"/>
              </a:lnSpc>
              <a:spcBef>
                <a:spcPct val="0"/>
              </a:spcBef>
              <a:spcAft>
                <a:spcPct val="0"/>
              </a:spcAft>
              <a:buClr>
                <a:srgbClr val="000000"/>
              </a:buClr>
              <a:buSzPct val="100000"/>
              <a:buFont typeface="Arial" charset="0"/>
              <a:buChar char="•"/>
            </a:pPr>
            <a:r>
              <a:rPr lang="en-US" sz="4400" b="1">
                <a:solidFill>
                  <a:srgbClr val="FFFFFF"/>
                </a:solidFill>
                <a:cs typeface="Arial" charset="0"/>
              </a:rPr>
              <a:t>Relational?</a:t>
            </a:r>
          </a:p>
        </p:txBody>
      </p:sp>
      <p:sp>
        <p:nvSpPr>
          <p:cNvPr id="180228" name="Title 1"/>
          <p:cNvSpPr>
            <a:spLocks noGrp="1"/>
          </p:cNvSpPr>
          <p:nvPr>
            <p:ph type="title"/>
          </p:nvPr>
        </p:nvSpPr>
        <p:spPr>
          <a:xfrm>
            <a:off x="0" y="0"/>
            <a:ext cx="4859338" cy="692150"/>
          </a:xfrm>
        </p:spPr>
        <p:txBody>
          <a:bodyPr/>
          <a:lstStyle/>
          <a:p>
            <a:r>
              <a:rPr lang="en-US" b="1">
                <a:solidFill>
                  <a:schemeClr val="tx1"/>
                </a:solidFill>
                <a:latin typeface="Arial" charset="0"/>
              </a:rPr>
              <a:t>What causes you</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4400" b="1">
                <a:solidFill>
                  <a:srgbClr val="000000"/>
                </a:solidFill>
                <a:cs typeface="Arial" charset="0"/>
              </a:rPr>
              <a:t>… to look down?</a:t>
            </a:r>
          </a:p>
        </p:txBody>
      </p:sp>
    </p:spTree>
    <p:extLst>
      <p:ext uri="{BB962C8B-B14F-4D97-AF65-F5344CB8AC3E}">
        <p14:creationId xmlns:p14="http://schemas.microsoft.com/office/powerpoint/2010/main" val="1504236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98439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Sovereignty of Christ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in Future Victory</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Tree>
    <p:extLst>
      <p:ext uri="{BB962C8B-B14F-4D97-AF65-F5344CB8AC3E}">
        <p14:creationId xmlns:p14="http://schemas.microsoft.com/office/powerpoint/2010/main" val="14053881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dirty="0">
                <a:solidFill>
                  <a:srgbClr val="FFFFFF"/>
                </a:solidFill>
                <a:effectLst>
                  <a:glow rad="127000">
                    <a:srgbClr val="000000"/>
                  </a:glow>
                </a:effectLst>
                <a:latin typeface="Arial" charset="0"/>
                <a:ea typeface="ＭＳ Ｐゴシック" charset="0"/>
                <a:cs typeface="ＭＳ Ｐゴシック" charset="0"/>
              </a:rPr>
              <a:t>3 Truths to Grasp in</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967212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5379265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a:t>
            </a:r>
            <a:r>
              <a:rPr lang="en-US" sz="8800" dirty="0">
                <a:latin typeface="Arial" charset="0"/>
                <a:ea typeface="Osaka" charset="0"/>
                <a:cs typeface="Arial" charset="0"/>
              </a:rPr>
              <a:t>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0205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Tree>
    <p:extLst>
      <p:ext uri="{BB962C8B-B14F-4D97-AF65-F5344CB8AC3E}">
        <p14:creationId xmlns:p14="http://schemas.microsoft.com/office/powerpoint/2010/main" val="118641463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b="1" dirty="0">
                <a:solidFill>
                  <a:srgbClr val="FFFFFF"/>
                </a:solidFill>
                <a:latin typeface="Arial" charset="0"/>
                <a:ea typeface="ＭＳ Ｐゴシック" charset="0"/>
              </a:rPr>
              <a:t>John at Patmos </a:t>
            </a:r>
            <a:br>
              <a:rPr lang="en-US" b="1" dirty="0">
                <a:solidFill>
                  <a:srgbClr val="FFFFFF"/>
                </a:solidFill>
                <a:latin typeface="Arial" charset="0"/>
                <a:ea typeface="ＭＳ Ｐゴシック" charset="0"/>
              </a:rPr>
            </a:br>
            <a:r>
              <a:rPr lang="en-US" b="1" dirty="0">
                <a:solidFill>
                  <a:srgbClr val="FFFFFF"/>
                </a:solidFill>
                <a:latin typeface="Arial" charset="0"/>
                <a:ea typeface="ＭＳ Ｐゴシック" charset="0"/>
              </a:rPr>
              <a:t>(Rev 1:9-10)</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838711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a:solidFill>
                  <a:srgbClr val="FFEA18"/>
                </a:solidFill>
                <a:latin typeface="Comic Sans MS" charset="0"/>
                <a:ea typeface="ＭＳ Ｐゴシック" charset="0"/>
              </a:rPr>
              <a:t>The Twofold Context of the Book</a:t>
            </a: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413"/>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a:solidFill>
                  <a:srgbClr val="FFFFFF"/>
                </a:solidFill>
                <a:effectLst>
                  <a:outerShdw blurRad="38100" dist="38100" dir="2700000" algn="tl">
                    <a:srgbClr val="000000"/>
                  </a:outerShdw>
                </a:effectLst>
                <a:latin typeface="Arial" charset="0"/>
              </a:rPr>
              <a:t>"I, John, am your brother and your partner in suffering and in God</a:t>
            </a:r>
            <a:r>
              <a:rPr lang="fr-FR" altLang="ja-JP" b="1" dirty="0">
                <a:solidFill>
                  <a:srgbClr val="FFFFFF"/>
                </a:solidFill>
                <a:effectLst>
                  <a:outerShdw blurRad="38100" dist="38100" dir="2700000" algn="tl">
                    <a:srgbClr val="000000"/>
                  </a:outerShdw>
                </a:effectLst>
                <a:latin typeface="Arial" charset="0"/>
              </a:rPr>
              <a:t>'</a:t>
            </a:r>
            <a:r>
              <a:rPr lang="en-US" altLang="ja-JP" b="1" dirty="0">
                <a:solidFill>
                  <a:srgbClr val="FFFFFF"/>
                </a:solidFill>
                <a:effectLst>
                  <a:outerShdw blurRad="38100" dist="38100" dir="2700000" algn="tl">
                    <a:srgbClr val="000000"/>
                  </a:outerShdw>
                </a:effectLst>
                <a:latin typeface="Arial" charset="0"/>
              </a:rPr>
              <a:t>s Kingdom and in the patient endurance to which Jesus calls us. I was exiled to the island of Patmos for preaching the word of God and for my testimony about Jesus"</a:t>
            </a:r>
            <a:br>
              <a:rPr lang="en-US" altLang="ja-JP" b="1" dirty="0">
                <a:solidFill>
                  <a:srgbClr val="FFFFFF"/>
                </a:solidFill>
                <a:effectLst>
                  <a:outerShdw blurRad="38100" dist="38100" dir="2700000" algn="tl">
                    <a:srgbClr val="000000"/>
                  </a:outerShdw>
                </a:effectLst>
                <a:latin typeface="Arial" charset="0"/>
              </a:rPr>
            </a:br>
            <a:r>
              <a:rPr lang="en-US" altLang="ja-JP" b="1" dirty="0">
                <a:solidFill>
                  <a:srgbClr val="FFFFFF"/>
                </a:solidFill>
                <a:effectLst>
                  <a:outerShdw blurRad="38100" dist="38100" dir="2700000" algn="tl">
                    <a:srgbClr val="000000"/>
                  </a:outerShdw>
                </a:effectLst>
                <a:latin typeface="Arial" charset="0"/>
              </a:rPr>
              <a:t>(Rev. 1:9 </a:t>
            </a:r>
            <a:r>
              <a:rPr lang="en-US" altLang="ja-JP" sz="1800" b="1" dirty="0">
                <a:solidFill>
                  <a:srgbClr val="FFFFFF"/>
                </a:solidFill>
                <a:effectLst>
                  <a:outerShdw blurRad="38100" dist="38100" dir="2700000" algn="tl">
                    <a:srgbClr val="000000"/>
                  </a:outerShdw>
                </a:effectLst>
                <a:latin typeface="Arial" charset="0"/>
              </a:rPr>
              <a:t>NLT</a:t>
            </a:r>
            <a:r>
              <a:rPr lang="en-US" altLang="ja-JP" b="1" dirty="0">
                <a:solidFill>
                  <a:srgbClr val="FFFFFF"/>
                </a:solidFill>
                <a:effectLst>
                  <a:outerShdw blurRad="38100" dist="38100" dir="2700000" algn="tl">
                    <a:srgbClr val="000000"/>
                  </a:outerShdw>
                </a:effectLst>
                <a:latin typeface="Arial" charset="0"/>
              </a:rPr>
              <a:t>)</a:t>
            </a:r>
            <a:endParaRPr lang="en-US" b="1" dirty="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External Persecution</a:t>
            </a:r>
            <a:endParaRPr lang="en-US" sz="3200" dirty="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Internal Compromise</a:t>
            </a:r>
            <a:endParaRPr lang="en-US" sz="3200" dirty="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Patmos</a:t>
            </a:r>
            <a:endParaRPr lang="en-US" dirty="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321</a:t>
            </a:r>
          </a:p>
        </p:txBody>
      </p:sp>
    </p:spTree>
    <p:extLst>
      <p:ext uri="{BB962C8B-B14F-4D97-AF65-F5344CB8AC3E}">
        <p14:creationId xmlns:p14="http://schemas.microsoft.com/office/powerpoint/2010/main" val="1408351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40658722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1. Jesus reveals the future and promises to bless all who read and obey the prophecy (1:1-3).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4400" b="1" i="1" dirty="0">
                <a:solidFill>
                  <a:srgbClr val="FFFFFF"/>
                </a:solidFill>
                <a:latin typeface="Arial" charset="0"/>
                <a:cs typeface="Arial" charset="0"/>
              </a:rPr>
              <a:t>Why read Revelation? </a:t>
            </a:r>
          </a:p>
        </p:txBody>
      </p:sp>
    </p:spTree>
    <p:extLst>
      <p:ext uri="{BB962C8B-B14F-4D97-AF65-F5344CB8AC3E}">
        <p14:creationId xmlns:p14="http://schemas.microsoft.com/office/powerpoint/2010/main" val="213970558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E0067-722E-0543-82F1-A2AC283F8DB7}"/>
              </a:ext>
            </a:extLst>
          </p:cNvPr>
          <p:cNvPicPr>
            <a:picLocks noChangeAspect="1"/>
          </p:cNvPicPr>
          <p:nvPr/>
        </p:nvPicPr>
        <p:blipFill rotWithShape="1">
          <a:blip r:embed="rId3"/>
          <a:srcRect l="6198" t="5165"/>
          <a:stretch/>
        </p:blipFill>
        <p:spPr>
          <a:xfrm>
            <a:off x="-1" y="0"/>
            <a:ext cx="6486523" cy="4521700"/>
          </a:xfrm>
          <a:prstGeom prst="rect">
            <a:avLst/>
          </a:prstGeom>
        </p:spPr>
      </p:pic>
      <p:sp>
        <p:nvSpPr>
          <p:cNvPr id="181249" name="Title 1"/>
          <p:cNvSpPr>
            <a:spLocks noGrp="1"/>
          </p:cNvSpPr>
          <p:nvPr>
            <p:ph type="title"/>
          </p:nvPr>
        </p:nvSpPr>
        <p:spPr>
          <a:xfrm>
            <a:off x="4772025" y="1"/>
            <a:ext cx="4048126" cy="1228722"/>
          </a:xfrm>
          <a:solidFill>
            <a:schemeClr val="tx1"/>
          </a:solidFill>
        </p:spPr>
        <p:txBody>
          <a:bodyPr/>
          <a:lstStyle/>
          <a:p>
            <a:r>
              <a:rPr lang="en-US" b="1" dirty="0">
                <a:latin typeface="Arial" charset="0"/>
              </a:rPr>
              <a:t>Coronavirus 2020</a:t>
            </a:r>
          </a:p>
        </p:txBody>
      </p:sp>
      <p:pic>
        <p:nvPicPr>
          <p:cNvPr id="5" name="Picture 4">
            <a:extLst>
              <a:ext uri="{FF2B5EF4-FFF2-40B4-BE49-F238E27FC236}">
                <a16:creationId xmlns:a16="http://schemas.microsoft.com/office/drawing/2014/main" id="{F1A6750E-E266-EA45-8666-32C4DBE782EF}"/>
              </a:ext>
            </a:extLst>
          </p:cNvPr>
          <p:cNvPicPr>
            <a:picLocks noChangeAspect="1"/>
          </p:cNvPicPr>
          <p:nvPr/>
        </p:nvPicPr>
        <p:blipFill>
          <a:blip r:embed="rId4"/>
          <a:stretch>
            <a:fillRect/>
          </a:stretch>
        </p:blipFill>
        <p:spPr>
          <a:xfrm>
            <a:off x="3767136" y="3228130"/>
            <a:ext cx="4830763" cy="3613411"/>
          </a:xfrm>
          <a:prstGeom prst="rect">
            <a:avLst/>
          </a:prstGeom>
        </p:spPr>
      </p:pic>
    </p:spTree>
    <p:extLst>
      <p:ext uri="{BB962C8B-B14F-4D97-AF65-F5344CB8AC3E}">
        <p14:creationId xmlns:p14="http://schemas.microsoft.com/office/powerpoint/2010/main" val="5293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1077218"/>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19050" indent="-19050" defTabSz="914400" eaLnBrk="0" fontAlgn="base" hangingPunct="0">
              <a:spcBef>
                <a:spcPct val="0"/>
              </a:spcBef>
              <a:spcAft>
                <a:spcPct val="0"/>
              </a:spcAft>
            </a:pPr>
            <a:r>
              <a:rPr lang="en-US" sz="3200" dirty="0">
                <a:solidFill>
                  <a:srgbClr val="FFFFFF"/>
                </a:solidFill>
                <a:effectLst>
                  <a:glow rad="241300">
                    <a:srgbClr val="000000">
                      <a:alpha val="75000"/>
                    </a:srgbClr>
                  </a:glow>
                </a:effectLst>
                <a:ea typeface="ＭＳ Ｐゴシック" charset="0"/>
              </a:rPr>
              <a:t>This is the only biblical book that promises a special </a:t>
            </a:r>
            <a:r>
              <a:rPr lang="en-US" sz="3200" dirty="0">
                <a:solidFill>
                  <a:srgbClr val="FFFF00"/>
                </a:solidFill>
                <a:effectLst>
                  <a:glow rad="241300">
                    <a:srgbClr val="000000">
                      <a:alpha val="75000"/>
                    </a:srgbClr>
                  </a:glow>
                </a:effectLst>
                <a:ea typeface="ＭＳ Ｐゴシック" charset="0"/>
              </a:rPr>
              <a:t>blessing for reading</a:t>
            </a:r>
            <a:r>
              <a:rPr lang="en-US" sz="3200" dirty="0">
                <a:solidFill>
                  <a:srgbClr val="FFFFFF"/>
                </a:solidFill>
                <a:effectLst>
                  <a:glow rad="241300">
                    <a:srgbClr val="000000">
                      <a:alpha val="75000"/>
                    </a:srgbClr>
                  </a:glow>
                </a:effectLst>
                <a:ea typeface="ＭＳ Ｐゴシック" charset="0"/>
              </a:rPr>
              <a:t> it (1:3).</a:t>
            </a:r>
          </a:p>
        </p:txBody>
      </p:sp>
      <p:sp>
        <p:nvSpPr>
          <p:cNvPr id="6" name="TextBox 5"/>
          <p:cNvSpPr txBox="1"/>
          <p:nvPr/>
        </p:nvSpPr>
        <p:spPr>
          <a:xfrm>
            <a:off x="1070306" y="2601970"/>
            <a:ext cx="7947123" cy="2616101"/>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defTabSz="914400" eaLnBrk="0" fontAlgn="base" hangingPunct="0">
              <a:spcBef>
                <a:spcPct val="0"/>
              </a:spcBef>
              <a:spcAft>
                <a:spcPct val="0"/>
              </a:spcAft>
            </a:pPr>
            <a:r>
              <a:rPr lang="en-US" sz="3200" dirty="0">
                <a:solidFill>
                  <a:srgbClr val="FFFFFF"/>
                </a:solidFill>
                <a:effectLst>
                  <a:glow rad="241300">
                    <a:srgbClr val="000000">
                      <a:alpha val="75000"/>
                    </a:srgbClr>
                  </a:glow>
                </a:effectLst>
                <a:ea typeface="ＭＳ Ｐゴシック" charset="0"/>
              </a:rPr>
              <a:t>"God blesses the one who reads the words of this prophecy to the church, and he blesses all who listen to its message and obey what it says, for the time is near" (1:3 </a:t>
            </a:r>
            <a:r>
              <a:rPr lang="en-US" dirty="0">
                <a:solidFill>
                  <a:srgbClr val="FFFFFF"/>
                </a:solidFill>
                <a:effectLst>
                  <a:glow rad="241300">
                    <a:srgbClr val="000000">
                      <a:alpha val="75000"/>
                    </a:srgbClr>
                  </a:glow>
                </a:effectLst>
                <a:ea typeface="ＭＳ Ｐゴシック" charset="0"/>
              </a:rPr>
              <a:t>NLT</a:t>
            </a:r>
            <a:r>
              <a:rPr lang="en-US" sz="3200" dirty="0">
                <a:solidFill>
                  <a:srgbClr val="FFFFFF"/>
                </a:solidFill>
                <a:effectLst>
                  <a:glow rad="241300">
                    <a:srgbClr val="000000">
                      <a:alpha val="75000"/>
                    </a:srgbClr>
                  </a:glow>
                </a:effectLst>
                <a:ea typeface="ＭＳ Ｐゴシック" charset="0"/>
              </a:rPr>
              <a:t>)</a:t>
            </a:r>
          </a:p>
        </p:txBody>
      </p:sp>
    </p:spTree>
    <p:extLst>
      <p:ext uri="{BB962C8B-B14F-4D97-AF65-F5344CB8AC3E}">
        <p14:creationId xmlns:p14="http://schemas.microsoft.com/office/powerpoint/2010/main" val="934813465"/>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en-US" sz="4800" b="1" dirty="0">
                <a:effectLst>
                  <a:glow rad="228600">
                    <a:schemeClr val="accent4">
                      <a:satMod val="175000"/>
                      <a:alpha val="40000"/>
                    </a:schemeClr>
                  </a:glow>
                </a:effectLst>
              </a:rPr>
              <a:t>2. We should worship the Triune God because the Risen Ruler will soon return</a:t>
            </a:r>
            <a:br>
              <a:rPr lang="en-US" sz="4800" b="1" dirty="0">
                <a:effectLst>
                  <a:glow rad="228600">
                    <a:schemeClr val="accent4">
                      <a:satMod val="175000"/>
                      <a:alpha val="40000"/>
                    </a:schemeClr>
                  </a:glow>
                </a:effectLst>
              </a:rPr>
            </a:br>
            <a:r>
              <a:rPr lang="en-US" sz="4800" b="1" dirty="0">
                <a:effectLst>
                  <a:glow rad="228600">
                    <a:schemeClr val="accent4">
                      <a:satMod val="175000"/>
                      <a:alpha val="40000"/>
                    </a:schemeClr>
                  </a:glow>
                </a:effectLst>
              </a:rPr>
              <a:t>(1:4-8). </a:t>
            </a:r>
            <a:endParaRPr lang="en-US" sz="4800" dirty="0">
              <a:solidFill>
                <a:schemeClr val="bg1"/>
              </a:solidFill>
              <a:effectLst>
                <a:outerShdw blurRad="38100" dist="38100" dir="2700000" algn="tl">
                  <a:srgbClr val="000000">
                    <a:alpha val="43137"/>
                  </a:srgbClr>
                </a:outerShdw>
              </a:effectLst>
            </a:endParaRPr>
          </a:p>
        </p:txBody>
      </p:sp>
      <p:sp>
        <p:nvSpPr>
          <p:cNvPr id="4"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i="1" dirty="0"/>
              <a:t>Why worship Jesus? </a:t>
            </a:r>
          </a:p>
        </p:txBody>
      </p:sp>
    </p:spTree>
    <p:extLst>
      <p:ext uri="{BB962C8B-B14F-4D97-AF65-F5344CB8AC3E}">
        <p14:creationId xmlns:p14="http://schemas.microsoft.com/office/powerpoint/2010/main" val="3661084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"Look!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He comes with the clouds of heaven.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And everyone will see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even 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will 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t>
            </a:r>
            <a:r>
              <a:rPr lang="tr-TR" sz="3600" b="1" dirty="0" err="1">
                <a:effectLst>
                  <a:glow rad="165100">
                    <a:schemeClr val="tx1"/>
                  </a:glow>
                </a:effectLst>
                <a:latin typeface="Arial" charset="0"/>
                <a:cs typeface="+mj-cs"/>
              </a:rPr>
              <a:t>Amen</a:t>
            </a:r>
            <a:r>
              <a:rPr lang="tr-TR"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rgbClr val="000000"/>
                  </a:glow>
                </a:effectLst>
                <a:latin typeface="Arial" charset="0"/>
                <a:cs typeface="Geneva"/>
              </a:rPr>
              <a:t>Rev. 1:7 </a:t>
            </a:r>
            <a:r>
              <a:rPr lang="en-US" sz="2800" b="1" dirty="0">
                <a:effectLst>
                  <a:glow rad="165100">
                    <a:srgbClr val="000000"/>
                  </a:glow>
                </a:effectLst>
                <a:latin typeface="Arial" charset="0"/>
                <a:cs typeface="Geneva"/>
              </a:rPr>
              <a:t>NLT</a:t>
            </a:r>
          </a:p>
          <a:p>
            <a:r>
              <a:rPr lang="en-US" sz="2800" b="1" dirty="0">
                <a:effectLst>
                  <a:glow rad="165100">
                    <a:srgbClr val="000000"/>
                  </a:glow>
                </a:effectLst>
                <a:latin typeface="Arial" charset="0"/>
                <a:cs typeface="Geneva"/>
              </a:rPr>
              <a:t>cf. Zech. 12:10</a:t>
            </a:r>
            <a:endParaRPr lang="en-US" sz="32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33412095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"I am the Alpha and the Omega—the beginning and the end," says the Lord God. "</a:t>
            </a:r>
            <a:r>
              <a:rPr lang="en-US" sz="3200" b="1" dirty="0">
                <a:solidFill>
                  <a:srgbClr val="FFFF00"/>
                </a:solidFill>
                <a:effectLst>
                  <a:glow rad="139700">
                    <a:schemeClr val="tx1"/>
                  </a:glow>
                </a:effectLst>
                <a:latin typeface="Arial" charset="0"/>
                <a:ea typeface="ＭＳ Ｐゴシック" charset="0"/>
                <a:cs typeface="Arial"/>
              </a:rPr>
              <a:t>I am the one who is</a:t>
            </a:r>
            <a:r>
              <a:rPr lang="en-US" sz="3200" b="1" dirty="0">
                <a:effectLst>
                  <a:glow rad="139700">
                    <a:schemeClr val="tx1"/>
                  </a:glow>
                </a:effectLst>
                <a:latin typeface="Arial" charset="0"/>
                <a:ea typeface="ＭＳ Ｐゴシック" charset="0"/>
                <a:cs typeface="Arial"/>
              </a:rPr>
              <a:t>, who always was, and who is still to come—the Almighty One" </a:t>
            </a:r>
            <a:br>
              <a:rPr lang="en-US" sz="3200" b="1" dirty="0">
                <a:effectLst>
                  <a:glow rad="139700">
                    <a:schemeClr val="tx1"/>
                  </a:glow>
                </a:effectLst>
                <a:latin typeface="Arial" charset="0"/>
                <a:ea typeface="ＭＳ Ｐゴシック" charset="0"/>
                <a:cs typeface="Arial"/>
              </a:rPr>
            </a:br>
            <a:r>
              <a:rPr lang="en-US" sz="3200" b="1" dirty="0">
                <a:effectLst>
                  <a:glow rad="139700">
                    <a:schemeClr val="tx1"/>
                  </a:glow>
                </a:effectLst>
                <a:latin typeface="Arial" charset="0"/>
                <a:ea typeface="ＭＳ Ｐゴシック" charset="0"/>
                <a:cs typeface="Arial"/>
              </a:rPr>
              <a:t>(1:8 </a:t>
            </a:r>
            <a:r>
              <a:rPr lang="en-US" sz="2800" b="1" dirty="0">
                <a:effectLst>
                  <a:glow rad="139700">
                    <a:schemeClr val="tx1"/>
                  </a:glow>
                </a:effectLst>
                <a:latin typeface="Arial" charset="0"/>
                <a:ea typeface="ＭＳ Ｐゴシック" charset="0"/>
                <a:cs typeface="Arial"/>
              </a:rPr>
              <a:t>NLT</a:t>
            </a:r>
            <a:r>
              <a:rPr lang="en-US" sz="32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charset="0"/>
              </a:rPr>
              <a:t>iii</a:t>
            </a:r>
          </a:p>
        </p:txBody>
      </p:sp>
    </p:spTree>
    <p:extLst>
      <p:ext uri="{BB962C8B-B14F-4D97-AF65-F5344CB8AC3E}">
        <p14:creationId xmlns:p14="http://schemas.microsoft.com/office/powerpoint/2010/main" val="355790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en-US" sz="4000" b="1" dirty="0">
                <a:effectLst>
                  <a:glow rad="228600">
                    <a:schemeClr val="tx1"/>
                  </a:glow>
                </a:effectLst>
                <a:latin typeface="Arial" charset="0"/>
                <a:ea typeface="ＭＳ Ｐゴシック" charset="0"/>
              </a:rPr>
              <a:t>3.  Seeing Christ </a:t>
            </a:r>
            <a:r>
              <a:rPr lang="en-US" sz="4000" b="1" dirty="0">
                <a:solidFill>
                  <a:srgbClr val="FFFF00"/>
                </a:solidFill>
                <a:effectLst>
                  <a:glow rad="228600">
                    <a:schemeClr val="tx1"/>
                  </a:glow>
                </a:effectLst>
                <a:latin typeface="Arial" charset="0"/>
                <a:ea typeface="ＭＳ Ｐゴシック" charset="0"/>
              </a:rPr>
              <a:t>glorified</a:t>
            </a:r>
            <a:r>
              <a:rPr lang="en-US" sz="4000" b="1" dirty="0">
                <a:effectLst>
                  <a:glow rad="228600">
                    <a:schemeClr val="tx1"/>
                  </a:glow>
                </a:effectLst>
                <a:latin typeface="Arial" charset="0"/>
                <a:ea typeface="ＭＳ Ｐゴシック" charset="0"/>
              </a:rPr>
              <a:t> shows He can solve your problems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228600">
                    <a:schemeClr val="tx1"/>
                  </a:glow>
                </a:effectLst>
                <a:uLnTx/>
                <a:uFillTx/>
                <a:latin typeface="Arial"/>
                <a:ea typeface="+mj-ea"/>
                <a:cs typeface="+mj-cs"/>
              </a:rPr>
              <a:t>Why see Jesus clearly? </a:t>
            </a: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3443981"/>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64" name="Text Box 15"/>
          <p:cNvSpPr txBox="1">
            <a:spLocks noChangeArrowheads="1"/>
          </p:cNvSpPr>
          <p:nvPr/>
        </p:nvSpPr>
        <p:spPr bwMode="auto">
          <a:xfrm>
            <a:off x="4211638" y="735798"/>
            <a:ext cx="4897437"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sz="2000" b="1" dirty="0">
                <a:solidFill>
                  <a:srgbClr val="FFFFFF"/>
                </a:solidFill>
                <a:effectLst>
                  <a:outerShdw blurRad="38100" dist="38100" dir="2700000" algn="tl">
                    <a:srgbClr val="000000"/>
                  </a:outerShdw>
                </a:effectLst>
                <a:latin typeface="Arial" charset="0"/>
              </a:rPr>
              <a:t>"It was the Lord’s Day, and I was worshiping in the Spirit. Suddenly, I heard behind me a loud voice like a trumpet blast.  </a:t>
            </a:r>
            <a:r>
              <a:rPr lang="en-US" altLang="ja-JP" sz="2000" b="1" baseline="30000" dirty="0">
                <a:solidFill>
                  <a:srgbClr val="FFFFFF"/>
                </a:solidFill>
                <a:effectLst>
                  <a:outerShdw blurRad="38100" dist="38100" dir="2700000" algn="tl">
                    <a:srgbClr val="000000"/>
                  </a:outerShdw>
                </a:effectLst>
                <a:latin typeface="Arial" charset="0"/>
              </a:rPr>
              <a:t>11</a:t>
            </a:r>
            <a:r>
              <a:rPr lang="en-US" altLang="ja-JP" sz="2000" b="1" dirty="0">
                <a:solidFill>
                  <a:srgbClr val="FFFFFF"/>
                </a:solidFill>
                <a:effectLst>
                  <a:outerShdw blurRad="38100" dist="38100" dir="2700000" algn="tl">
                    <a:srgbClr val="000000"/>
                  </a:outerShdw>
                </a:effectLst>
                <a:latin typeface="Arial" charset="0"/>
              </a:rPr>
              <a:t>It said, “Write in a book everything you see, and send it to the seven churches in the cities of Ephesus, Smyrna, Pergamum, Thyatira, Sardis, Philadelphia, and Laodicea" (Rev. 1:10-11 </a:t>
            </a:r>
            <a:r>
              <a:rPr lang="en-US" altLang="ja-JP" sz="1600" b="1" dirty="0">
                <a:solidFill>
                  <a:srgbClr val="FFFFFF"/>
                </a:solidFill>
                <a:effectLst>
                  <a:outerShdw blurRad="38100" dist="38100" dir="2700000" algn="tl">
                    <a:srgbClr val="000000"/>
                  </a:outerShdw>
                </a:effectLst>
                <a:latin typeface="Arial" charset="0"/>
              </a:rPr>
              <a:t>NLT</a:t>
            </a:r>
            <a:r>
              <a:rPr lang="en-US" altLang="ja-JP" sz="2000" b="1" dirty="0">
                <a:solidFill>
                  <a:srgbClr val="FFFFFF"/>
                </a:solidFill>
                <a:effectLst>
                  <a:outerShdw blurRad="38100" dist="38100" dir="2700000" algn="tl">
                    <a:srgbClr val="000000"/>
                  </a:outerShdw>
                </a:effectLst>
                <a:latin typeface="Arial" charset="0"/>
              </a:rPr>
              <a:t>).</a:t>
            </a:r>
            <a:endParaRPr lang="en-US" sz="2000" b="1" dirty="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816467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en-US" sz="3600" b="1" dirty="0">
                <a:effectLst>
                  <a:glow rad="152400">
                    <a:schemeClr val="tx1"/>
                  </a:glow>
                </a:effectLst>
                <a:latin typeface="Arial" charset="0"/>
                <a:ea typeface="ＭＳ Ｐゴシック" charset="0"/>
              </a:rPr>
              <a:t>John</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vision of the glorified Christ proves He can handle the Church</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internal and external problems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en-US" sz="2400" b="1" dirty="0">
                <a:solidFill>
                  <a:srgbClr val="FFFF00"/>
                </a:solidFill>
                <a:effectLst>
                  <a:glow rad="215900">
                    <a:schemeClr val="tx1"/>
                  </a:glow>
                </a:effectLst>
                <a:latin typeface="Arial" charset="0"/>
                <a:ea typeface="ＭＳ Ｐゴシック" charset="0"/>
              </a:rPr>
              <a:t>Judge-King</a:t>
            </a:r>
            <a:r>
              <a:rPr lang="en-US" sz="2400" b="1" dirty="0">
                <a:effectLst>
                  <a:glow rad="215900">
                    <a:schemeClr val="tx1"/>
                  </a:glow>
                </a:effectLst>
                <a:latin typeface="Arial" charset="0"/>
                <a:ea typeface="ＭＳ Ｐゴシック" charset="0"/>
              </a:rPr>
              <a:t>: "robe reaching down to his feet and with a golden sash around his chest" </a:t>
            </a:r>
            <a:br>
              <a:rPr lang="en-US" sz="2400" b="1" dirty="0">
                <a:effectLst>
                  <a:glow rad="215900">
                    <a:schemeClr val="tx1"/>
                  </a:glow>
                </a:effectLst>
                <a:latin typeface="Arial" charset="0"/>
                <a:ea typeface="ＭＳ Ｐゴシック" charset="0"/>
              </a:rPr>
            </a:br>
            <a:r>
              <a:rPr lang="en-US" sz="2400" b="1" dirty="0">
                <a:effectLst>
                  <a:glow rad="215900">
                    <a:schemeClr val="tx1"/>
                  </a:glow>
                </a:effectLst>
                <a:latin typeface="Arial" charset="0"/>
                <a:ea typeface="ＭＳ Ｐゴシック" charset="0"/>
              </a:rPr>
              <a:t>(1:13)</a:t>
            </a: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FF00"/>
                </a:solidFill>
                <a:effectLst>
                  <a:glow rad="215900">
                    <a:schemeClr val="tx1"/>
                  </a:glow>
                </a:effectLst>
                <a:latin typeface="Arial" charset="0"/>
                <a:ea typeface="ＭＳ Ｐゴシック" charset="0"/>
              </a:rPr>
              <a:t>Eternality</a:t>
            </a:r>
            <a:r>
              <a:rPr lang="en-US" sz="2400" b="1" dirty="0">
                <a:effectLst>
                  <a:glow rad="215900">
                    <a:schemeClr val="tx1"/>
                  </a:glow>
                </a:effectLst>
                <a:latin typeface="Arial" charset="0"/>
                <a:ea typeface="ＭＳ Ｐゴシック" charset="0"/>
              </a:rPr>
              <a:t>: "head and hair were white like wool" </a:t>
            </a:r>
            <a:br>
              <a:rPr lang="en-US" sz="2400" b="1" dirty="0">
                <a:effectLst>
                  <a:glow rad="215900">
                    <a:schemeClr val="tx1"/>
                  </a:glow>
                </a:effectLst>
                <a:latin typeface="Arial" charset="0"/>
                <a:ea typeface="ＭＳ Ｐゴシック" charset="0"/>
              </a:rPr>
            </a:br>
            <a:r>
              <a:rPr lang="en-US" sz="2400" b="1" dirty="0">
                <a:effectLst>
                  <a:glow rad="215900">
                    <a:schemeClr val="tx1"/>
                  </a:glow>
                </a:effectLst>
                <a:latin typeface="Arial" charset="0"/>
                <a:ea typeface="ＭＳ Ｐゴシック" charset="0"/>
              </a:rPr>
              <a:t>(1:14a; cf. "Ancient of Days" Dan 7:9, 13, 22)</a:t>
            </a: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FF00"/>
                </a:solidFill>
                <a:effectLst>
                  <a:glow rad="215900">
                    <a:schemeClr val="tx1"/>
                  </a:glow>
                </a:effectLst>
                <a:latin typeface="Arial" charset="0"/>
                <a:ea typeface="ＭＳ Ｐゴシック" charset="0"/>
              </a:rPr>
              <a:t>Omniscience &amp; Righteous Judgment</a:t>
            </a:r>
            <a:r>
              <a:rPr lang="en-US" sz="2400" b="1" dirty="0">
                <a:effectLst>
                  <a:glow rad="215900">
                    <a:schemeClr val="tx1"/>
                  </a:glow>
                </a:effectLst>
                <a:latin typeface="Arial" charset="0"/>
                <a:ea typeface="ＭＳ Ｐゴシック" charset="0"/>
              </a:rPr>
              <a:t>: "eyes were like blazing fire" (1:14b; cf. </a:t>
            </a:r>
            <a:r>
              <a:rPr lang="hr-HR" sz="2400" b="1" dirty="0">
                <a:effectLst>
                  <a:glow rad="215900">
                    <a:schemeClr val="tx1"/>
                  </a:glow>
                </a:effectLst>
                <a:latin typeface="Arial" charset="0"/>
                <a:ea typeface="ＭＳ Ｐゴシック" charset="0"/>
              </a:rPr>
              <a:t>Rev. 19:12; Heb. 4:12</a:t>
            </a:r>
            <a:r>
              <a:rPr lang="en-US" sz="2400" b="1" dirty="0">
                <a:effectLst>
                  <a:glow rad="215900">
                    <a:schemeClr val="tx1"/>
                  </a:glow>
                </a:effectLst>
                <a:latin typeface="Arial" charset="0"/>
                <a:ea typeface="ＭＳ Ｐゴシック" charset="0"/>
              </a:rPr>
              <a:t>)</a:t>
            </a: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FF00"/>
                </a:solidFill>
                <a:effectLst>
                  <a:glow rad="215900">
                    <a:schemeClr val="tx1"/>
                  </a:glow>
                </a:effectLst>
                <a:latin typeface="Arial" charset="0"/>
                <a:ea typeface="ＭＳ Ｐゴシック" charset="0"/>
              </a:rPr>
              <a:t>Judgment</a:t>
            </a:r>
            <a:r>
              <a:rPr lang="en-US" sz="2400" b="1" dirty="0">
                <a:effectLst>
                  <a:glow rad="215900">
                    <a:schemeClr val="tx1"/>
                  </a:glow>
                </a:effectLst>
                <a:latin typeface="Arial" charset="0"/>
                <a:ea typeface="ＭＳ Ｐゴシック" charset="0"/>
              </a:rPr>
              <a:t>: "feet were like bronze glowing in a furnace" </a:t>
            </a:r>
            <a:br>
              <a:rPr lang="en-US" sz="2400" b="1" dirty="0">
                <a:effectLst>
                  <a:glow rad="215900">
                    <a:schemeClr val="tx1"/>
                  </a:glow>
                </a:effectLst>
                <a:latin typeface="Arial" charset="0"/>
                <a:ea typeface="ＭＳ Ｐゴシック" charset="0"/>
              </a:rPr>
            </a:br>
            <a:r>
              <a:rPr lang="en-US" sz="2400" b="1" dirty="0">
                <a:effectLst>
                  <a:glow rad="215900">
                    <a:schemeClr val="tx1"/>
                  </a:glow>
                </a:effectLst>
                <a:latin typeface="Arial" charset="0"/>
                <a:ea typeface="ＭＳ Ｐゴシック" charset="0"/>
              </a:rPr>
              <a:t>(1:15a; cf. </a:t>
            </a:r>
            <a:r>
              <a:rPr lang="hr-HR" sz="2400" b="1" dirty="0">
                <a:effectLst>
                  <a:glow rad="215900">
                    <a:schemeClr val="tx1"/>
                  </a:glow>
                </a:effectLst>
                <a:latin typeface="Arial" charset="0"/>
                <a:ea typeface="ＭＳ Ｐゴシック" charset="0"/>
              </a:rPr>
              <a:t>Rev. 19:12; Heb. 4:12</a:t>
            </a:r>
            <a:r>
              <a:rPr lang="en-US" sz="2400" b="1" dirty="0">
                <a:effectLst>
                  <a:glow rad="215900">
                    <a:schemeClr val="tx1"/>
                  </a:glow>
                </a:effectLst>
                <a:latin typeface="Arial" charset="0"/>
                <a:ea typeface="ＭＳ Ｐゴシック" charset="0"/>
              </a:rPr>
              <a:t>)</a:t>
            </a: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1800" b="1" dirty="0">
                <a:effectLst>
                  <a:glow rad="215900">
                    <a:schemeClr val="tx1"/>
                  </a:glow>
                </a:effectLst>
                <a:latin typeface="Arial" charset="0"/>
                <a:ea typeface="ＭＳ Ｐゴシック" charset="0"/>
              </a:rPr>
              <a:t>—Warren Wiersbe, </a:t>
            </a:r>
            <a:r>
              <a:rPr lang="en-US" sz="1800" b="1" i="1" dirty="0">
                <a:effectLst>
                  <a:glow rad="215900">
                    <a:schemeClr val="tx1"/>
                  </a:glow>
                </a:effectLst>
                <a:latin typeface="Arial" charset="0"/>
                <a:ea typeface="ＭＳ Ｐゴシック" charset="0"/>
              </a:rPr>
              <a:t>The Bible Exposition Commentary</a:t>
            </a:r>
            <a:endParaRPr lang="en-US" sz="18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1387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en-US" b="1" dirty="0">
                <a:latin typeface="Arial" charset="0"/>
                <a:ea typeface="ＭＳ Ｐゴシック" charset="0"/>
              </a:rPr>
              <a:t>"…</a:t>
            </a:r>
            <a:r>
              <a:rPr lang="en-US" b="1" dirty="0">
                <a:solidFill>
                  <a:srgbClr val="FFFF00"/>
                </a:solidFill>
                <a:latin typeface="Arial" charset="0"/>
                <a:ea typeface="ＭＳ Ｐゴシック" charset="0"/>
              </a:rPr>
              <a:t>voice</a:t>
            </a:r>
            <a:r>
              <a:rPr lang="en-US" b="1" dirty="0">
                <a:latin typeface="Arial" charset="0"/>
                <a:ea typeface="ＭＳ Ｐゴシック" charset="0"/>
              </a:rPr>
              <a:t> of many waters" </a:t>
            </a:r>
            <a:br>
              <a:rPr lang="en-US" b="1" dirty="0">
                <a:latin typeface="Arial" charset="0"/>
                <a:ea typeface="ＭＳ Ｐゴシック" charset="0"/>
              </a:rPr>
            </a:br>
            <a:r>
              <a:rPr lang="en-US" b="1" dirty="0">
                <a:latin typeface="Arial" charset="0"/>
                <a:ea typeface="ＭＳ Ｐゴシック" charset="0"/>
              </a:rPr>
              <a:t>(1:15b)</a:t>
            </a: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algn="l">
              <a:buFont typeface="+mj-lt"/>
              <a:buAutoNum type="arabicPeriod"/>
            </a:pPr>
            <a:r>
              <a:rPr lang="en-US" sz="2400" dirty="0"/>
              <a:t>Christ gathers together all the "streams of revelation" and is the </a:t>
            </a:r>
            <a:r>
              <a:rPr lang="en-US" sz="2400" dirty="0">
                <a:solidFill>
                  <a:srgbClr val="FFFF00"/>
                </a:solidFill>
              </a:rPr>
              <a:t>Father</a:t>
            </a:r>
            <a:r>
              <a:rPr lang="fr-FR" sz="2400" dirty="0">
                <a:solidFill>
                  <a:srgbClr val="FFFF00"/>
                </a:solidFill>
              </a:rPr>
              <a:t>'</a:t>
            </a:r>
            <a:r>
              <a:rPr lang="en-US" sz="2400" dirty="0">
                <a:solidFill>
                  <a:srgbClr val="FFFF00"/>
                </a:solidFill>
              </a:rPr>
              <a:t>s "last Word"</a:t>
            </a:r>
            <a:r>
              <a:rPr lang="en-US" sz="2400" dirty="0"/>
              <a:t> to man (Heb. 1:1–3)</a:t>
            </a:r>
          </a:p>
          <a:p>
            <a:pPr marL="514350" indent="-514350" algn="l">
              <a:buFont typeface="+mj-lt"/>
              <a:buAutoNum type="arabicPeriod"/>
            </a:pPr>
            <a:r>
              <a:rPr lang="en-US" sz="2400" dirty="0"/>
              <a:t>He speaks with </a:t>
            </a:r>
            <a:r>
              <a:rPr lang="en-US" sz="2400" dirty="0">
                <a:solidFill>
                  <a:srgbClr val="FFFF00"/>
                </a:solidFill>
              </a:rPr>
              <a:t>power and authority </a:t>
            </a:r>
            <a:r>
              <a:rPr lang="en-US" sz="2400" dirty="0"/>
              <a:t>and must be heard" </a:t>
            </a:r>
            <a:br>
              <a:rPr lang="en-US" sz="2400" dirty="0"/>
            </a:br>
            <a:r>
              <a:rPr lang="en-US" sz="2400" dirty="0"/>
              <a:t>(Wiersbe).</a:t>
            </a:r>
          </a:p>
        </p:txBody>
      </p:sp>
    </p:spTree>
    <p:extLst>
      <p:ext uri="{BB962C8B-B14F-4D97-AF65-F5344CB8AC3E}">
        <p14:creationId xmlns:p14="http://schemas.microsoft.com/office/powerpoint/2010/main" val="249113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en-US" sz="4800" b="1" dirty="0">
                <a:effectLst>
                  <a:glow rad="215900">
                    <a:schemeClr val="tx1"/>
                  </a:glow>
                </a:effectLst>
                <a:latin typeface="Arial" charset="0"/>
                <a:ea typeface="ＭＳ Ｐゴシック" charset="0"/>
              </a:rPr>
              <a:t>"…</a:t>
            </a:r>
            <a:r>
              <a:rPr lang="en-US" sz="4800" b="1" dirty="0">
                <a:solidFill>
                  <a:srgbClr val="FFFF00"/>
                </a:solidFill>
                <a:effectLst>
                  <a:glow rad="215900">
                    <a:schemeClr val="tx1"/>
                  </a:glow>
                </a:effectLst>
                <a:latin typeface="Arial" charset="0"/>
                <a:ea typeface="ＭＳ Ｐゴシック" charset="0"/>
              </a:rPr>
              <a:t>sword</a:t>
            </a:r>
            <a:r>
              <a:rPr lang="en-US" sz="4800" b="1" dirty="0">
                <a:effectLst>
                  <a:glow rad="215900">
                    <a:schemeClr val="tx1"/>
                  </a:glow>
                </a:effectLst>
                <a:latin typeface="Arial" charset="0"/>
                <a:ea typeface="ＭＳ Ｐゴシック" charset="0"/>
              </a:rPr>
              <a:t> from his mouth"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(1:16)</a:t>
            </a: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t>"</a:t>
            </a:r>
            <a:r>
              <a:rPr lang="mr-IN" sz="3600" dirty="0"/>
              <a:t>…</a:t>
            </a:r>
            <a:r>
              <a:rPr lang="en-US" sz="3600" dirty="0"/>
              <a:t>the </a:t>
            </a:r>
            <a:r>
              <a:rPr lang="en-US" sz="3600" dirty="0">
                <a:solidFill>
                  <a:srgbClr val="FFFF00"/>
                </a:solidFill>
              </a:rPr>
              <a:t>living Word of God </a:t>
            </a:r>
            <a:r>
              <a:rPr lang="en-US" sz="3600" dirty="0"/>
              <a:t>(Heb 4:12; Eph 6:17). He fights His enemies by using His Word (Rev 2:16; 19:19–21)" </a:t>
            </a:r>
            <a:br>
              <a:rPr lang="en-US" sz="3600" dirty="0"/>
            </a:br>
            <a:r>
              <a:rPr lang="en-US" sz="3600" dirty="0"/>
              <a:t>(Wiersbe).</a:t>
            </a:r>
          </a:p>
        </p:txBody>
      </p:sp>
    </p:spTree>
    <p:extLst>
      <p:ext uri="{BB962C8B-B14F-4D97-AF65-F5344CB8AC3E}">
        <p14:creationId xmlns:p14="http://schemas.microsoft.com/office/powerpoint/2010/main" val="20026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3505200"/>
          </a:xfrm>
        </p:spPr>
        <p:txBody>
          <a:bodyPr/>
          <a:lstStyle/>
          <a:p>
            <a:r>
              <a:rPr lang="en-US" b="1" dirty="0">
                <a:latin typeface="Arial" charset="0"/>
              </a:rPr>
              <a:t>How can you </a:t>
            </a:r>
            <a:r>
              <a:rPr lang="en-US" b="1" dirty="0">
                <a:solidFill>
                  <a:srgbClr val="FFFF00"/>
                </a:solidFill>
                <a:latin typeface="Arial" charset="0"/>
              </a:rPr>
              <a:t>look up</a:t>
            </a:r>
            <a:r>
              <a:rPr lang="en-US" b="1" dirty="0">
                <a:latin typeface="Arial" charset="0"/>
              </a:rPr>
              <a:t> to the L</a:t>
            </a:r>
            <a:r>
              <a:rPr lang="en-US" sz="4000" b="1" dirty="0">
                <a:latin typeface="Arial" charset="0"/>
              </a:rPr>
              <a:t>ORD</a:t>
            </a:r>
            <a:r>
              <a:rPr lang="en-US" b="1" dirty="0">
                <a:latin typeface="Arial" charset="0"/>
              </a:rPr>
              <a:t> during 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43763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"When I saw him, I fell at his feet as if I were dead. But he laid his right hand on me and said, 'Don</a:t>
            </a:r>
            <a:r>
              <a:rPr lang="fr-FR" sz="3200" b="1" dirty="0">
                <a:effectLst>
                  <a:glow rad="190500">
                    <a:schemeClr val="tx1"/>
                  </a:glow>
                </a:effectLst>
                <a:latin typeface="Arial" charset="0"/>
                <a:ea typeface="ＭＳ Ｐゴシック" charset="0"/>
              </a:rPr>
              <a:t>'</a:t>
            </a:r>
            <a:r>
              <a:rPr lang="en-US" sz="3200" b="1" dirty="0">
                <a:effectLst>
                  <a:glow rad="190500">
                    <a:schemeClr val="tx1"/>
                  </a:glow>
                </a:effectLst>
                <a:latin typeface="Arial" charset="0"/>
                <a:ea typeface="ＭＳ Ｐゴシック" charset="0"/>
              </a:rPr>
              <a:t>t be afraid! I am the First and the Last. </a:t>
            </a:r>
            <a:r>
              <a:rPr lang="en-US" sz="3200" b="1" baseline="30000" dirty="0">
                <a:effectLst>
                  <a:glow rad="190500">
                    <a:schemeClr val="tx1"/>
                  </a:glow>
                </a:effectLst>
                <a:latin typeface="Arial" charset="0"/>
                <a:ea typeface="ＭＳ Ｐゴシック" charset="0"/>
              </a:rPr>
              <a:t>18</a:t>
            </a:r>
            <a:r>
              <a:rPr lang="en-US" sz="3200" b="1" dirty="0">
                <a:solidFill>
                  <a:srgbClr val="FFFF00"/>
                </a:solidFill>
                <a:effectLst>
                  <a:glow rad="190500">
                    <a:schemeClr val="tx1"/>
                  </a:glow>
                </a:effectLst>
                <a:latin typeface="Arial" charset="0"/>
                <a:ea typeface="ＭＳ Ｐゴシック" charset="0"/>
              </a:rPr>
              <a:t>I am the living one. I died, but look—I am alive forever and ever! </a:t>
            </a:r>
            <a:r>
              <a:rPr lang="en-US" sz="3200" b="1" dirty="0">
                <a:effectLst>
                  <a:glow rad="190500">
                    <a:schemeClr val="tx1"/>
                  </a:glow>
                </a:effectLst>
                <a:latin typeface="Arial" charset="0"/>
                <a:ea typeface="ＭＳ Ｐゴシック" charset="0"/>
              </a:rPr>
              <a:t>And I hold the keys of death and the grave'"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(Rev 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21506221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101600" y="3137835"/>
            <a:ext cx="8811011" cy="2064284"/>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sz="3200" dirty="0">
                <a:solidFill>
                  <a:srgbClr val="FFFFFF"/>
                </a:solidFill>
              </a:rPr>
              <a:t>Revelation 1:19 "</a:t>
            </a:r>
            <a:r>
              <a:rPr lang="en-US" altLang="ja-JP" sz="3200" dirty="0">
                <a:solidFill>
                  <a:srgbClr val="FFFFFF"/>
                </a:solidFill>
              </a:rPr>
              <a:t>Therefore write the things which you </a:t>
            </a:r>
            <a:r>
              <a:rPr lang="en-US" altLang="ja-JP" sz="3200" dirty="0">
                <a:solidFill>
                  <a:srgbClr val="FFFF00"/>
                </a:solidFill>
              </a:rPr>
              <a:t>have seen</a:t>
            </a:r>
            <a:r>
              <a:rPr lang="en-US" altLang="ja-JP" sz="3200" dirty="0">
                <a:solidFill>
                  <a:srgbClr val="FFFFFF"/>
                </a:solidFill>
              </a:rPr>
              <a:t>, and the things which </a:t>
            </a:r>
            <a:r>
              <a:rPr lang="en-US" altLang="ja-JP" sz="3200" dirty="0">
                <a:solidFill>
                  <a:srgbClr val="FFFF00"/>
                </a:solidFill>
              </a:rPr>
              <a:t>are</a:t>
            </a:r>
            <a:r>
              <a:rPr lang="en-US" altLang="ja-JP" sz="3200" dirty="0">
                <a:solidFill>
                  <a:srgbClr val="FFFFFF"/>
                </a:solidFill>
              </a:rPr>
              <a:t>, and the things which </a:t>
            </a:r>
            <a:r>
              <a:rPr lang="en-US" altLang="ja-JP" sz="3200" dirty="0">
                <a:solidFill>
                  <a:srgbClr val="FFFF00"/>
                </a:solidFill>
              </a:rPr>
              <a:t>will take place</a:t>
            </a:r>
            <a:r>
              <a:rPr lang="en-US" altLang="ja-JP" sz="3200" dirty="0">
                <a:solidFill>
                  <a:srgbClr val="FFFFFF"/>
                </a:solidFill>
              </a:rPr>
              <a:t> after these things" (NAU).</a:t>
            </a:r>
            <a:endParaRPr lang="en-US" sz="3200" dirty="0">
              <a:solidFill>
                <a:srgbClr val="FFFFFF"/>
              </a:solidFill>
            </a:endParaRPr>
          </a:p>
        </p:txBody>
      </p:sp>
      <p:sp>
        <p:nvSpPr>
          <p:cNvPr id="764931" name="Text Box 2"/>
          <p:cNvSpPr txBox="1">
            <a:spLocks noChangeArrowheads="1"/>
          </p:cNvSpPr>
          <p:nvPr/>
        </p:nvSpPr>
        <p:spPr bwMode="auto">
          <a:xfrm>
            <a:off x="395288" y="152399"/>
            <a:ext cx="4755757" cy="2308324"/>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800" dirty="0">
                <a:solidFill>
                  <a:srgbClr val="FFFFFF"/>
                </a:solidFill>
                <a:latin typeface="Arial" charset="0"/>
                <a:cs typeface="Arial" charset="0"/>
              </a:rPr>
              <a:t>Follow Revelation</a:t>
            </a:r>
            <a:r>
              <a:rPr lang="fr-FR" sz="4800" dirty="0">
                <a:solidFill>
                  <a:srgbClr val="FFFFFF"/>
                </a:solidFill>
                <a:latin typeface="Arial" charset="0"/>
                <a:cs typeface="Arial" charset="0"/>
              </a:rPr>
              <a:t>'</a:t>
            </a:r>
            <a:r>
              <a:rPr lang="en-US" sz="4800" dirty="0">
                <a:solidFill>
                  <a:srgbClr val="FFFFFF"/>
                </a:solidFill>
                <a:latin typeface="Arial" charset="0"/>
                <a:cs typeface="Arial" charset="0"/>
              </a:rPr>
              <a:t>s inspired outline</a:t>
            </a:r>
          </a:p>
        </p:txBody>
      </p:sp>
      <p:sp>
        <p:nvSpPr>
          <p:cNvPr id="553993" name="Text Box 9"/>
          <p:cNvSpPr txBox="1">
            <a:spLocks noChangeArrowheads="1"/>
          </p:cNvSpPr>
          <p:nvPr/>
        </p:nvSpPr>
        <p:spPr bwMode="auto">
          <a:xfrm>
            <a:off x="901700" y="6042025"/>
            <a:ext cx="18716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have seen</a:t>
            </a:r>
          </a:p>
        </p:txBody>
      </p:sp>
      <p:sp>
        <p:nvSpPr>
          <p:cNvPr id="553994" name="Text Box 10"/>
          <p:cNvSpPr txBox="1">
            <a:spLocks noChangeArrowheads="1"/>
          </p:cNvSpPr>
          <p:nvPr/>
        </p:nvSpPr>
        <p:spPr bwMode="auto">
          <a:xfrm>
            <a:off x="3794125" y="6042025"/>
            <a:ext cx="8493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are</a:t>
            </a:r>
          </a:p>
        </p:txBody>
      </p:sp>
      <p:sp>
        <p:nvSpPr>
          <p:cNvPr id="553995" name="Text Box 11"/>
          <p:cNvSpPr txBox="1">
            <a:spLocks noChangeArrowheads="1"/>
          </p:cNvSpPr>
          <p:nvPr/>
        </p:nvSpPr>
        <p:spPr bwMode="auto">
          <a:xfrm>
            <a:off x="5795963" y="6042025"/>
            <a:ext cx="28082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will take place</a:t>
            </a:r>
          </a:p>
        </p:txBody>
      </p:sp>
      <p:sp>
        <p:nvSpPr>
          <p:cNvPr id="553996" name="AutoShape 12"/>
          <p:cNvSpPr>
            <a:spLocks noChangeArrowheads="1"/>
          </p:cNvSpPr>
          <p:nvPr/>
        </p:nvSpPr>
        <p:spPr bwMode="auto">
          <a:xfrm rot="10800000">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338</a:t>
            </a:r>
          </a:p>
        </p:txBody>
      </p:sp>
    </p:spTree>
    <p:extLst>
      <p:ext uri="{BB962C8B-B14F-4D97-AF65-F5344CB8AC3E}">
        <p14:creationId xmlns:p14="http://schemas.microsoft.com/office/powerpoint/2010/main" val="2023221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29416678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CHURCHES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016230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2</a:t>
            </a:r>
          </a:p>
        </p:txBody>
      </p:sp>
    </p:spTree>
    <p:extLst>
      <p:ext uri="{BB962C8B-B14F-4D97-AF65-F5344CB8AC3E}">
        <p14:creationId xmlns:p14="http://schemas.microsoft.com/office/powerpoint/2010/main" val="3817971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Christ has authority over all churches</a:t>
            </a: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spTree>
    <p:extLst>
      <p:ext uri="{BB962C8B-B14F-4D97-AF65-F5344CB8AC3E}">
        <p14:creationId xmlns:p14="http://schemas.microsoft.com/office/powerpoint/2010/main" val="695780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Ephesus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Smyrna</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Pergamum</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Thyatira</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Sardis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Philadelphia</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rPr>
              <a:t>Laodicea</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pitals"/>
              <a:ea typeface="ＭＳ Ｐゴシック" pitchFamily="-108" charset="-128"/>
              <a:cs typeface="Capitals"/>
            </a:endParaRPr>
          </a:p>
        </p:txBody>
      </p:sp>
    </p:spTree>
    <p:extLst>
      <p:ext uri="{BB962C8B-B14F-4D97-AF65-F5344CB8AC3E}">
        <p14:creationId xmlns:p14="http://schemas.microsoft.com/office/powerpoint/2010/main" val="174891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 M</a:t>
            </a:r>
          </a:p>
        </p:txBody>
      </p:sp>
    </p:spTree>
    <p:extLst>
      <p:ext uri="{BB962C8B-B14F-4D97-AF65-F5344CB8AC3E}">
        <p14:creationId xmlns:p14="http://schemas.microsoft.com/office/powerpoint/2010/main" val="22051738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p>
        </p:txBody>
      </p:sp>
    </p:spTree>
    <p:extLst>
      <p:ext uri="{BB962C8B-B14F-4D97-AF65-F5344CB8AC3E}">
        <p14:creationId xmlns:p14="http://schemas.microsoft.com/office/powerpoint/2010/main" val="15383126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Ephesus</a:t>
            </a:r>
            <a:br>
              <a:rPr lang="en-US" sz="8800" dirty="0">
                <a:solidFill>
                  <a:schemeClr val="bg1"/>
                </a:solidFill>
                <a:latin typeface="Arial" charset="0"/>
                <a:ea typeface="Osaka" charset="0"/>
                <a:cs typeface="Arial" charset="0"/>
              </a:rPr>
            </a:br>
            <a:r>
              <a:rPr lang="en-US" sz="6000" dirty="0">
                <a:solidFill>
                  <a:schemeClr val="bg1"/>
                </a:solidFill>
                <a:latin typeface="Arial" charset="0"/>
                <a:ea typeface="Osaka" charset="0"/>
                <a:cs typeface="Arial" charset="0"/>
              </a:rPr>
              <a:t>Busy But Backslidden</a:t>
            </a:r>
            <a:br>
              <a:rPr lang="en-US" sz="6000" dirty="0">
                <a:solidFill>
                  <a:schemeClr val="bg1"/>
                </a:solidFill>
                <a:latin typeface="Arial" charset="0"/>
                <a:ea typeface="Osaka" charset="0"/>
                <a:cs typeface="Arial" charset="0"/>
              </a:rPr>
            </a:br>
            <a:r>
              <a:rPr lang="en-US" sz="4800" dirty="0">
                <a:solidFill>
                  <a:schemeClr val="bg1"/>
                </a:solidFill>
                <a:latin typeface="Arial" charset="0"/>
                <a:ea typeface="Osaka" charset="0"/>
                <a:cs typeface="Arial" charset="0"/>
              </a:rPr>
              <a:t>Revelation 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1899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a:latin typeface="Arial" charset="0"/>
              </a:rPr>
              <a:t>Don</a:t>
            </a:r>
            <a:r>
              <a:rPr lang="fr-FR" dirty="0">
                <a:latin typeface="Arial" charset="0"/>
              </a:rPr>
              <a:t>'</a:t>
            </a:r>
            <a:r>
              <a:rPr lang="en-US" dirty="0">
                <a:latin typeface="Arial" charset="0"/>
              </a:rPr>
              <a:t>t 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rot="10800000">
            <a:off x="3006300" y="1365952"/>
            <a:ext cx="2850215" cy="3380219"/>
          </a:xfrm>
          <a:prstGeom prst="rect">
            <a:avLst/>
          </a:prstGeom>
          <a:solidFill>
            <a:srgbClr val="1A1A1A"/>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6000" b="1" dirty="0">
                <a:solidFill>
                  <a:srgbClr val="FFFFFF"/>
                </a:solidFill>
                <a:effectLst>
                  <a:glow rad="228600">
                    <a:srgbClr val="000000">
                      <a:satMod val="175000"/>
                      <a:alpha val="91000"/>
                    </a:srgbClr>
                  </a:glow>
                </a:effectLst>
              </a:rPr>
              <a:t>DON</a:t>
            </a:r>
            <a:r>
              <a:rPr lang="fr-FR" sz="6000" b="1" dirty="0">
                <a:solidFill>
                  <a:srgbClr val="FFFFFF"/>
                </a:solidFill>
                <a:effectLst>
                  <a:glow rad="228600">
                    <a:srgbClr val="000000">
                      <a:satMod val="175000"/>
                      <a:alpha val="91000"/>
                    </a:srgbClr>
                  </a:glow>
                </a:effectLst>
              </a:rPr>
              <a:t>'</a:t>
            </a:r>
            <a:r>
              <a:rPr lang="en-US" sz="6000" b="1" dirty="0">
                <a:solidFill>
                  <a:srgbClr val="FFFFFF"/>
                </a:solidFill>
                <a:effectLst>
                  <a:glow rad="228600">
                    <a:srgbClr val="000000">
                      <a:satMod val="175000"/>
                      <a:alpha val="91000"/>
                    </a:srgbClr>
                  </a:glow>
                </a:effectLst>
              </a:rPr>
              <a:t>T LOOK DOWN</a:t>
            </a:r>
          </a:p>
        </p:txBody>
      </p:sp>
    </p:spTree>
    <p:extLst>
      <p:ext uri="{BB962C8B-B14F-4D97-AF65-F5344CB8AC3E}">
        <p14:creationId xmlns:p14="http://schemas.microsoft.com/office/powerpoint/2010/main" val="108447434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Yet I hold this against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 have forsaken </a:t>
            </a:r>
            <a:b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b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Remember when you loved at first?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131326723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Yet I hold this against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You have forsaken </a:t>
            </a:r>
            <a:b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b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16584997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Suffering Yet Steadfast</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The Church of Smyrna</a:t>
            </a:r>
            <a:b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br>
            <a:r>
              <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(Rev. 2:8-11)</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608921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en-US" altLang="ja-JP" sz="3600" b="1" dirty="0">
                <a:latin typeface="Chalkduster"/>
                <a:ea typeface="ＭＳ Ｐゴシック" charset="0"/>
                <a:cs typeface="Chalkduster"/>
              </a:rPr>
              <a:t>“Be faithful until death” (2:10c)</a:t>
            </a:r>
            <a:endParaRPr lang="en-US" sz="3600" b="1" dirty="0">
              <a:latin typeface="Chalkduster"/>
              <a:ea typeface="ＭＳ Ｐゴシック" charset="0"/>
              <a:cs typeface="Chalkduster"/>
            </a:endParaRPr>
          </a:p>
        </p:txBody>
      </p:sp>
    </p:spTree>
    <p:extLst>
      <p:ext uri="{BB962C8B-B14F-4D97-AF65-F5344CB8AC3E}">
        <p14:creationId xmlns:p14="http://schemas.microsoft.com/office/powerpoint/2010/main" val="2747729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Arial"/>
              </a:rPr>
              <a:t>If one part suffers…</a:t>
            </a: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Our Response</a:t>
            </a:r>
          </a:p>
        </p:txBody>
      </p:sp>
    </p:spTree>
    <p:extLst>
      <p:ext uri="{BB962C8B-B14F-4D97-AF65-F5344CB8AC3E}">
        <p14:creationId xmlns:p14="http://schemas.microsoft.com/office/powerpoint/2010/main" val="199670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en-US" b="1" i="1" dirty="0">
                <a:solidFill>
                  <a:schemeClr val="tx1"/>
                </a:solidFill>
                <a:latin typeface="Lucida Handwriting" charset="0"/>
                <a:ea typeface="ＭＳ Ｐゴシック" charset="0"/>
              </a:rPr>
              <a:t>Dear  Pergamum, </a:t>
            </a:r>
          </a:p>
        </p:txBody>
      </p:sp>
      <p:sp>
        <p:nvSpPr>
          <p:cNvPr id="25602" name="Rectangle 3"/>
          <p:cNvSpPr>
            <a:spLocks noGrp="1" noChangeArrowheads="1"/>
          </p:cNvSpPr>
          <p:nvPr>
            <p:ph type="subTitle" idx="1"/>
          </p:nvPr>
        </p:nvSpPr>
        <p:spPr>
          <a:xfrm>
            <a:off x="0" y="4594225"/>
            <a:ext cx="9144000" cy="1425575"/>
          </a:xfrm>
        </p:spPr>
        <p:txBody>
          <a:bodyPr/>
          <a:lstStyle/>
          <a:p>
            <a:pPr algn="ctr"/>
            <a:r>
              <a:rPr lang="en-US" sz="4800" b="1" dirty="0">
                <a:latin typeface="Times Roman Bold" charset="0"/>
                <a:ea typeface="ＭＳ Ｐゴシック" charset="0"/>
              </a:rPr>
              <a:t>Compromising Yet Continuing</a:t>
            </a: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spid="_x0000_s2145"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Title 2">
            <a:extLst>
              <a:ext uri="{FF2B5EF4-FFF2-40B4-BE49-F238E27FC236}">
                <a16:creationId xmlns:a16="http://schemas.microsoft.com/office/drawing/2014/main" id="{35659130-5206-AC41-8A25-93018C15DDCD}"/>
              </a:ext>
            </a:extLst>
          </p:cNvPr>
          <p:cNvSpPr txBox="1">
            <a:spLocks/>
          </p:cNvSpPr>
          <p:nvPr/>
        </p:nvSpPr>
        <p:spPr bwMode="auto">
          <a:xfrm>
            <a:off x="0" y="6019799"/>
            <a:ext cx="9144000" cy="908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4000" kern="0" dirty="0">
                <a:solidFill>
                  <a:schemeClr val="tx1"/>
                </a:solidFill>
                <a:latin typeface="Arial" charset="0"/>
                <a:ea typeface="Osaka" charset="0"/>
                <a:cs typeface="Arial" charset="0"/>
              </a:rPr>
              <a:t>Revelation 2:12-17</a:t>
            </a:r>
            <a:endParaRPr lang="en-US" sz="4800" kern="0" dirty="0">
              <a:solidFill>
                <a:schemeClr val="tx1"/>
              </a:solidFill>
              <a:latin typeface="Arial" charset="0"/>
              <a:ea typeface="Osaka" charset="0"/>
              <a:cs typeface="Arial" charset="0"/>
            </a:endParaRPr>
          </a:p>
        </p:txBody>
      </p:sp>
    </p:spTree>
    <p:extLst>
      <p:ext uri="{BB962C8B-B14F-4D97-AF65-F5344CB8AC3E}">
        <p14:creationId xmlns:p14="http://schemas.microsoft.com/office/powerpoint/2010/main" val="3530540253"/>
      </p:ext>
    </p:extLst>
  </p:cSld>
  <p:clrMapOvr>
    <a:overrideClrMapping bg1="dk2" tx1="lt1" bg2="dk1" tx2="lt2" accent1="accent1" accent2="accent2" accent3="accent3" accent4="accent4" accent5="accent5" accent6="accent6" hlink="hlink" folHlink="folHlink"/>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en-US" b="1" dirty="0">
                <a:effectLst>
                  <a:glow rad="101600">
                    <a:schemeClr val="tx1">
                      <a:alpha val="75000"/>
                    </a:schemeClr>
                  </a:glow>
                </a:effectLst>
                <a:ea typeface="ＭＳ Ｐゴシック" charset="0"/>
              </a:rPr>
              <a:t>Altar of Zeus</a:t>
            </a: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"I know where you live—where Satan has his throne" (2:13)</a:t>
            </a: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p>
        </p:txBody>
      </p:sp>
    </p:spTree>
    <p:extLst>
      <p:ext uri="{BB962C8B-B14F-4D97-AF65-F5344CB8AC3E}">
        <p14:creationId xmlns:p14="http://schemas.microsoft.com/office/powerpoint/2010/main" val="955024726"/>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1" y="3765641"/>
            <a:ext cx="9144000" cy="1446439"/>
          </a:xfrm>
          <a:noFill/>
        </p:spPr>
        <p:txBody>
          <a:bodyPr/>
          <a:lstStyle/>
          <a:p>
            <a:r>
              <a:rPr lang="en-US" sz="5400" b="1" i="1" dirty="0">
                <a:latin typeface="Arial" charset="0"/>
                <a:ea typeface="ＭＳ Ｐゴシック" charset="0"/>
              </a:rPr>
              <a:t>Thyatira: </a:t>
            </a:r>
            <a:br>
              <a:rPr lang="en-US" sz="5400" b="1" i="1" dirty="0">
                <a:latin typeface="Arial" charset="0"/>
                <a:ea typeface="ＭＳ Ｐゴシック" charset="0"/>
              </a:rPr>
            </a:br>
            <a:r>
              <a:rPr lang="en-US" sz="5400" b="1" i="1" dirty="0">
                <a:latin typeface="Arial" charset="0"/>
                <a:ea typeface="ＭＳ Ｐゴシック" charset="0"/>
              </a:rPr>
              <a:t>Involved Yet Immoral</a:t>
            </a: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a:rPr>
              <a:t>Revelation 2:18-29</a:t>
            </a:r>
          </a:p>
        </p:txBody>
      </p:sp>
    </p:spTree>
    <p:extLst>
      <p:ext uri="{BB962C8B-B14F-4D97-AF65-F5344CB8AC3E}">
        <p14:creationId xmlns:p14="http://schemas.microsoft.com/office/powerpoint/2010/main" val="1623358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751026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15474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be </a:t>
            </a:r>
            <a:r>
              <a:rPr lang="en-US" sz="5400" b="1" dirty="0">
                <a:solidFill>
                  <a:srgbClr val="FFFF00"/>
                </a:solidFill>
                <a:effectLst>
                  <a:glow rad="127000">
                    <a:schemeClr val="tx1"/>
                  </a:glow>
                </a:effectLst>
                <a:latin typeface="Arial" charset="0"/>
                <a:ea typeface="ＭＳ Ｐゴシック" charset="0"/>
                <a:cs typeface="ＭＳ Ｐゴシック" charset="0"/>
              </a:rPr>
              <a:t>triumphant</a:t>
            </a:r>
            <a:r>
              <a:rPr lang="en-US" sz="5400" b="1" dirty="0">
                <a:effectLst>
                  <a:glow rad="127000">
                    <a:schemeClr val="tx1"/>
                  </a:glow>
                </a:effectLst>
                <a:latin typeface="Arial" charset="0"/>
                <a:ea typeface="ＭＳ Ｐゴシック" charset="0"/>
                <a:cs typeface="ＭＳ Ｐゴシック" charset="0"/>
              </a:rPr>
              <a:t> in Christ?</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What do we need to grasp about Jesus for victory?</a:t>
            </a:r>
          </a:p>
        </p:txBody>
      </p:sp>
    </p:spTree>
    <p:extLst>
      <p:ext uri="{BB962C8B-B14F-4D97-AF65-F5344CB8AC3E}">
        <p14:creationId xmlns:p14="http://schemas.microsoft.com/office/powerpoint/2010/main" val="428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sz="6600" b="1" dirty="0">
                <a:effectLst>
                  <a:glow rad="101600">
                    <a:schemeClr val="tx1"/>
                  </a:glow>
                </a:effectLst>
                <a:latin typeface="Arial"/>
                <a:cs typeface="Arial"/>
              </a:rPr>
              <a:t>Service is no </a:t>
            </a:r>
            <a:r>
              <a:rPr lang="en-US" sz="6600" b="1" dirty="0">
                <a:solidFill>
                  <a:srgbClr val="FFFF00"/>
                </a:solidFill>
                <a:effectLst>
                  <a:glow rad="101600">
                    <a:schemeClr val="tx1"/>
                  </a:glow>
                </a:effectLst>
                <a:latin typeface="Arial"/>
                <a:cs typeface="Arial"/>
              </a:rPr>
              <a:t>substitute</a:t>
            </a:r>
            <a:r>
              <a:rPr lang="en-US" sz="6600" b="1" dirty="0">
                <a:effectLst>
                  <a:glow rad="101600">
                    <a:schemeClr val="tx1"/>
                  </a:glow>
                </a:effectLst>
                <a:latin typeface="Arial"/>
                <a:cs typeface="Arial"/>
              </a:rPr>
              <a:t> for spotlessness</a:t>
            </a: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pitchFamily="-108" charset="-128"/>
                <a:cs typeface="Arial"/>
              </a:rPr>
              <a:t>Main Idea for Thyatira:</a:t>
            </a:r>
          </a:p>
        </p:txBody>
      </p:sp>
    </p:spTree>
    <p:extLst>
      <p:ext uri="{BB962C8B-B14F-4D97-AF65-F5344CB8AC3E}">
        <p14:creationId xmlns:p14="http://schemas.microsoft.com/office/powerpoint/2010/main" val="3837941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en-US" b="1" dirty="0">
                <a:latin typeface="Arial" charset="0"/>
                <a:ea typeface="ＭＳ Ｐゴシック" charset="0"/>
              </a:rPr>
              <a:t>Distinguished Yet Dead</a:t>
            </a: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The Church of Sardis</a:t>
            </a:r>
            <a:b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rPr>
              <a:t>(Rev. 3:1-6)</a:t>
            </a:r>
          </a:p>
        </p:txBody>
      </p:sp>
    </p:spTree>
    <p:extLst>
      <p:ext uri="{BB962C8B-B14F-4D97-AF65-F5344CB8AC3E}">
        <p14:creationId xmlns:p14="http://schemas.microsoft.com/office/powerpoint/2010/main" val="2193485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a:t>Sardis</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en-US" sz="4400" b="0" i="0" u="none" strike="noStrike" kern="1200" cap="none" spc="0" normalizeH="0" baseline="0" noProof="0" dirty="0">
                <a:ln>
                  <a:noFill/>
                </a:ln>
                <a:solidFill>
                  <a:srgbClr val="FFFF00"/>
                </a:solidFill>
                <a:effectLst/>
                <a:uLnTx/>
                <a:uFillTx/>
                <a:latin typeface="Arial"/>
                <a:ea typeface="+mn-ea"/>
                <a:cs typeface="Arial"/>
              </a:rPr>
              <a:t>Wake up!</a:t>
            </a:r>
            <a:r>
              <a:rPr kumimoji="0" lang="en-US" sz="3200" b="0" i="0" u="none" strike="noStrike" kern="1200" cap="none" spc="0" normalizeH="0" baseline="0" noProof="0" dirty="0">
                <a:ln>
                  <a:noFill/>
                </a:ln>
                <a:solidFill>
                  <a:srgbClr val="FFFF00"/>
                </a:solidFill>
                <a:effectLst/>
                <a:uLnTx/>
                <a:uFillTx/>
                <a:latin typeface="Arial"/>
                <a:ea typeface="+mn-ea"/>
                <a:cs typeface="Arial"/>
              </a:rPr>
              <a:t> </a:t>
            </a:r>
            <a:r>
              <a:rPr kumimoji="0" lang="en-US" sz="3200" b="0" i="0" u="none" strike="noStrike" kern="1200" cap="none" spc="0" normalizeH="0" baseline="0" noProof="0" dirty="0">
                <a:ln>
                  <a:noFill/>
                </a:ln>
                <a:solidFill>
                  <a:srgbClr val="FFFFFF"/>
                </a:solidFill>
                <a:effectLst/>
                <a:uLnTx/>
                <a:uFillTx/>
                <a:latin typeface="Arial"/>
                <a:ea typeface="+mn-ea"/>
                <a:cs typeface="Arial"/>
              </a:rPr>
              <a:t>Strengthen what little remains, for even what is left is almost dead…</a:t>
            </a:r>
            <a:br>
              <a:rPr kumimoji="0" lang="en-US" sz="3200" b="0" i="0" u="none" strike="noStrike" kern="1200" cap="none" spc="0" normalizeH="0" baseline="0" noProof="0" dirty="0">
                <a:ln>
                  <a:noFill/>
                </a:ln>
                <a:solidFill>
                  <a:srgbClr val="FFFFFF"/>
                </a:solidFill>
                <a:effectLst/>
                <a:uLnTx/>
                <a:uFillTx/>
                <a:latin typeface="Arial"/>
                <a:ea typeface="+mn-ea"/>
                <a:cs typeface="Arial"/>
              </a:rPr>
            </a:br>
            <a:r>
              <a:rPr kumimoji="0" lang="en-US" sz="3200" b="0" i="0" u="none" strike="noStrike" kern="1200" cap="none" spc="0" normalizeH="0" baseline="0" noProof="0" dirty="0">
                <a:ln>
                  <a:noFill/>
                </a:ln>
                <a:solidFill>
                  <a:srgbClr val="FFFFFF"/>
                </a:solidFill>
                <a:effectLst/>
                <a:uLnTx/>
                <a:uFillTx/>
                <a:latin typeface="Arial"/>
                <a:ea typeface="+mn-ea"/>
                <a:cs typeface="Arial"/>
              </a:rPr>
              <a:t>If you don</a:t>
            </a:r>
            <a:r>
              <a:rPr kumimoji="0" lang="fr-FR" sz="3200" b="0" i="0" u="none" strike="noStrike" kern="1200" cap="none" spc="0" normalizeH="0" baseline="0" noProof="0" dirty="0">
                <a:ln>
                  <a:noFill/>
                </a:ln>
                <a:solidFill>
                  <a:srgbClr val="FFFFFF"/>
                </a:solidFill>
                <a:effectLst/>
                <a:uLnTx/>
                <a:uFillTx/>
                <a:latin typeface="Arial"/>
                <a:ea typeface="+mn-ea"/>
                <a:cs typeface="Arial"/>
              </a:rPr>
              <a:t>'</a:t>
            </a:r>
            <a:r>
              <a:rPr kumimoji="0" lang="en-US" sz="3200" b="0" i="0" u="none" strike="noStrike" kern="1200" cap="none" spc="0" normalizeH="0" baseline="0" noProof="0" dirty="0">
                <a:ln>
                  <a:noFill/>
                </a:ln>
                <a:solidFill>
                  <a:srgbClr val="FFFFFF"/>
                </a:solidFill>
                <a:effectLst/>
                <a:uLnTx/>
                <a:uFillTx/>
                <a:latin typeface="Arial"/>
                <a:ea typeface="+mn-ea"/>
                <a:cs typeface="Arial"/>
              </a:rPr>
              <a:t>t </a:t>
            </a:r>
            <a:r>
              <a:rPr kumimoji="0" lang="en-US" sz="4400" b="0" i="0" u="none" strike="noStrike" kern="1200" cap="none" spc="0" normalizeH="0" baseline="0" noProof="0" dirty="0">
                <a:ln>
                  <a:noFill/>
                </a:ln>
                <a:solidFill>
                  <a:srgbClr val="FFFF00"/>
                </a:solidFill>
                <a:effectLst/>
                <a:uLnTx/>
                <a:uFillTx/>
                <a:latin typeface="Arial"/>
                <a:ea typeface="+mn-ea"/>
                <a:cs typeface="Arial"/>
              </a:rPr>
              <a:t>wake up</a:t>
            </a:r>
            <a:r>
              <a:rPr kumimoji="0" lang="en-US" sz="3200" b="0" i="0" u="none" strike="noStrike" kern="1200" cap="none" spc="0" normalizeH="0" baseline="0" noProof="0" dirty="0">
                <a:ln>
                  <a:noFill/>
                </a:ln>
                <a:solidFill>
                  <a:srgbClr val="FFFFFF"/>
                </a:solidFill>
                <a:effectLst/>
                <a:uLnTx/>
                <a:uFillTx/>
                <a:latin typeface="Arial"/>
                <a:ea typeface="+mn-ea"/>
                <a:cs typeface="Arial"/>
              </a:rPr>
              <a:t>, </a:t>
            </a:r>
            <a:br>
              <a:rPr kumimoji="0" lang="en-US" sz="3200" b="0" i="0" u="none" strike="noStrike" kern="1200" cap="none" spc="0" normalizeH="0" baseline="0" noProof="0" dirty="0">
                <a:ln>
                  <a:noFill/>
                </a:ln>
                <a:solidFill>
                  <a:srgbClr val="FFFFFF"/>
                </a:solidFill>
                <a:effectLst/>
                <a:uLnTx/>
                <a:uFillTx/>
                <a:latin typeface="Arial"/>
                <a:ea typeface="+mn-ea"/>
                <a:cs typeface="Arial"/>
              </a:rPr>
            </a:br>
            <a:r>
              <a:rPr kumimoji="0" lang="en-US" sz="3200" b="0" i="0" u="none" strike="noStrike" kern="1200" cap="none" spc="0" normalizeH="0" baseline="0" noProof="0" dirty="0">
                <a:ln>
                  <a:noFill/>
                </a:ln>
                <a:solidFill>
                  <a:srgbClr val="FFFFFF"/>
                </a:solidFill>
                <a:effectLst/>
                <a:uLnTx/>
                <a:uFillTx/>
                <a:latin typeface="Arial"/>
                <a:ea typeface="+mn-ea"/>
                <a:cs typeface="Arial"/>
              </a:rPr>
              <a:t>I will come to you suddenly, as unexpected as a thief </a:t>
            </a:r>
            <a:br>
              <a:rPr kumimoji="0" lang="en-US" sz="3200" b="0" i="0" u="none" strike="noStrike" kern="1200" cap="none" spc="0" normalizeH="0" baseline="0" noProof="0" dirty="0">
                <a:ln>
                  <a:noFill/>
                </a:ln>
                <a:solidFill>
                  <a:srgbClr val="FFFFFF"/>
                </a:solidFill>
                <a:effectLst/>
                <a:uLnTx/>
                <a:uFillTx/>
                <a:latin typeface="Arial"/>
                <a:ea typeface="+mn-ea"/>
                <a:cs typeface="Arial"/>
              </a:rPr>
            </a:br>
            <a:r>
              <a:rPr kumimoji="0" lang="en-US" sz="3200" b="0" i="0" u="none" strike="noStrike" kern="1200" cap="none" spc="0" normalizeH="0" baseline="0" noProof="0" dirty="0">
                <a:ln>
                  <a:noFill/>
                </a:ln>
                <a:solidFill>
                  <a:srgbClr val="FFFFFF"/>
                </a:solidFill>
                <a:effectLst/>
                <a:uLnTx/>
                <a:uFillTx/>
                <a:latin typeface="Arial"/>
                <a:ea typeface="+mn-ea"/>
                <a:cs typeface="Arial"/>
              </a:rPr>
              <a:t>(3:2-3 </a:t>
            </a:r>
            <a:r>
              <a:rPr kumimoji="0" lang="en-US" sz="2400" b="0" i="0" u="none" strike="noStrike" kern="1200" cap="none" spc="0" normalizeH="0" baseline="0" noProof="0" dirty="0">
                <a:ln>
                  <a:noFill/>
                </a:ln>
                <a:solidFill>
                  <a:srgbClr val="FFFFFF"/>
                </a:solidFill>
                <a:effectLst/>
                <a:uLnTx/>
                <a:uFillTx/>
                <a:latin typeface="Arial"/>
                <a:ea typeface="+mn-ea"/>
                <a:cs typeface="Arial"/>
              </a:rPr>
              <a:t>NLT</a:t>
            </a:r>
            <a:r>
              <a:rPr kumimoji="0" lang="en-US" sz="3200" b="0" i="0" u="none" strike="noStrike" kern="1200" cap="none" spc="0" normalizeH="0" baseline="0" noProof="0" dirty="0">
                <a:ln>
                  <a:noFill/>
                </a:ln>
                <a:solidFill>
                  <a:srgbClr val="FFFFFF"/>
                </a:solidFill>
                <a:effectLst/>
                <a:uLnTx/>
                <a:uFillTx/>
                <a:latin typeface="Arial"/>
                <a:ea typeface="+mn-ea"/>
                <a:cs typeface="Arial"/>
              </a:rPr>
              <a:t>).</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p>
        </p:txBody>
      </p:sp>
    </p:spTree>
    <p:extLst>
      <p:ext uri="{BB962C8B-B14F-4D97-AF65-F5344CB8AC3E}">
        <p14:creationId xmlns:p14="http://schemas.microsoft.com/office/powerpoint/2010/main" val="1360529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77800">
                    <a:srgbClr val="000000"/>
                  </a:glow>
                </a:effectLst>
                <a:uLnTx/>
                <a:uFillTx/>
                <a:latin typeface="Chalkboard"/>
                <a:ea typeface="ＭＳ Ｐゴシック" charset="0"/>
                <a:cs typeface="Chalkboard"/>
              </a:rPr>
              <a:t>How can you be more spiritually awake in this coming year?</a:t>
            </a:r>
          </a:p>
        </p:txBody>
      </p:sp>
    </p:spTree>
    <p:extLst>
      <p:ext uri="{BB962C8B-B14F-4D97-AF65-F5344CB8AC3E}">
        <p14:creationId xmlns:p14="http://schemas.microsoft.com/office/powerpoint/2010/main" val="2726185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en-US" sz="4000" b="1" dirty="0">
                <a:effectLst>
                  <a:glow rad="165100">
                    <a:schemeClr val="tx1"/>
                  </a:glow>
                </a:effectLst>
                <a:latin typeface="Arial" charset="0"/>
                <a:ea typeface="ＭＳ Ｐゴシック" charset="0"/>
              </a:rPr>
              <a:t>Mistreated Yet Missions-Focused</a:t>
            </a: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Church of Philadelphia</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3:7-13)</a:t>
            </a:r>
          </a:p>
        </p:txBody>
      </p:sp>
    </p:spTree>
    <p:extLst>
      <p:ext uri="{BB962C8B-B14F-4D97-AF65-F5344CB8AC3E}">
        <p14:creationId xmlns:p14="http://schemas.microsoft.com/office/powerpoint/2010/main" val="846521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What does Jesus want for us?  Doesn't he want us to reach out?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How</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does Jesus encourage us to </a:t>
            </a:r>
            <a:r>
              <a:rPr kumimoji="0" 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reach out</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41395483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335" y="5821088"/>
            <a:ext cx="9144000" cy="1036912"/>
          </a:xfrm>
          <a:effectLst/>
        </p:spPr>
        <p:txBody>
          <a:bodyPr>
            <a:normAutofit/>
          </a:bodyPr>
          <a:lstStyle/>
          <a:p>
            <a:pPr>
              <a:defRPr/>
            </a:pPr>
            <a:r>
              <a:rPr lang="en-US" b="1" dirty="0">
                <a:effectLst>
                  <a:glow rad="165100">
                    <a:schemeClr val="tx1"/>
                  </a:glow>
                </a:effectLst>
                <a:ea typeface="ＭＳ Ｐゴシック" charset="0"/>
              </a:rPr>
              <a:t>Main Idea for Philadelphia</a:t>
            </a: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Jesus gives us both </a:t>
            </a:r>
            <a:r>
              <a:rPr kumimoji="0" 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opportunities</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and </a:t>
            </a:r>
            <a:r>
              <a:rPr kumimoji="0" lang="en-US" sz="48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rewards</a:t>
            </a:r>
            <a:r>
              <a:rPr kumimoji="0" lang="en-US" sz="4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for witness </a:t>
            </a:r>
          </a:p>
        </p:txBody>
      </p:sp>
    </p:spTree>
    <p:extLst>
      <p:ext uri="{BB962C8B-B14F-4D97-AF65-F5344CB8AC3E}">
        <p14:creationId xmlns:p14="http://schemas.microsoft.com/office/powerpoint/2010/main" val="3577559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eis</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Rapture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492797" y="3276600"/>
            <a:ext cx="307920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a:ea typeface="ＭＳ Ｐゴシック" charset="0"/>
                <a:cs typeface="Arial"/>
              </a:rPr>
              <a:t>Judgment</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 will keep you from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ek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the hour of testing that will come upon the whole world, 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ek</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dia</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into</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through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from, out of, away from</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901336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Luxurious Yet Lukewarm</a:t>
            </a: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The Church of Laodicea</a:t>
            </a:r>
            <a:b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b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(Rev. 3:14-22)</a:t>
            </a: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Dr. Rick Griffith • Singapore Bible College • biblestudydownloads.com</a:t>
            </a:r>
          </a:p>
        </p:txBody>
      </p:sp>
    </p:spTree>
    <p:extLst>
      <p:ext uri="{BB962C8B-B14F-4D97-AF65-F5344CB8AC3E}">
        <p14:creationId xmlns:p14="http://schemas.microsoft.com/office/powerpoint/2010/main" val="814944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en-US" sz="4000" b="1" dirty="0">
                <a:effectLst>
                  <a:glow rad="152400">
                    <a:schemeClr val="tx1"/>
                  </a:glow>
                </a:effectLst>
                <a:latin typeface="Arial" charset="0"/>
                <a:ea typeface="ＭＳ Ｐゴシック" charset="0"/>
              </a:rPr>
              <a:t>On fire for Christ!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wish that you were cold or hot" </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(3:15b).  Really?  Why?</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LUKE</a:t>
              </a:r>
              <a:b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b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WARM</a:t>
              </a: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Reject Christ</a:t>
            </a: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Pretender</a:t>
            </a: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9198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Dr. Rick Griffith • Singapore Bible College • BibleStudyDownloads.org</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89390095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en-US" sz="6000" b="1" dirty="0">
                <a:latin typeface="Arial" charset="0"/>
                <a:ea typeface="ＭＳ Ｐゴシック" charset="0"/>
              </a:rPr>
              <a:t>How can you cure spiritual </a:t>
            </a:r>
            <a:r>
              <a:rPr lang="en-US" sz="6000" b="1" dirty="0">
                <a:solidFill>
                  <a:srgbClr val="FFFF00"/>
                </a:solidFill>
                <a:latin typeface="Arial" charset="0"/>
                <a:ea typeface="ＭＳ Ｐゴシック" charset="0"/>
              </a:rPr>
              <a:t>apathy</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1876503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en-US" sz="5400" b="1" dirty="0">
                <a:effectLst>
                  <a:glow rad="152400">
                    <a:schemeClr val="tx1"/>
                  </a:glow>
                </a:effectLst>
                <a:latin typeface="Arial" charset="0"/>
                <a:ea typeface="ＭＳ Ｐゴシック" charset="0"/>
              </a:rPr>
              <a:t>Replace </a:t>
            </a:r>
            <a:r>
              <a:rPr lang="en-US" sz="5400" b="1" dirty="0">
                <a:solidFill>
                  <a:srgbClr val="FFFF00"/>
                </a:solidFill>
                <a:effectLst>
                  <a:glow rad="152400">
                    <a:schemeClr val="tx1"/>
                  </a:glow>
                </a:effectLst>
                <a:latin typeface="Arial" charset="0"/>
                <a:ea typeface="ＭＳ Ｐゴシック" charset="0"/>
              </a:rPr>
              <a:t>self</a:t>
            </a:r>
            <a:r>
              <a:rPr lang="en-US" sz="5400" b="1" dirty="0">
                <a:effectLst>
                  <a:glow rad="152400">
                    <a:schemeClr val="tx1"/>
                  </a:glow>
                </a:effectLst>
                <a:latin typeface="Arial" charset="0"/>
                <a:ea typeface="ＭＳ Ｐゴシック" charset="0"/>
              </a:rPr>
              <a:t>-reliance with </a:t>
            </a:r>
            <a:r>
              <a:rPr lang="en-US" sz="5400" b="1" dirty="0">
                <a:solidFill>
                  <a:srgbClr val="FFFF00"/>
                </a:solidFill>
                <a:effectLst>
                  <a:glow rad="152400">
                    <a:schemeClr val="tx1"/>
                  </a:glow>
                </a:effectLst>
                <a:latin typeface="Arial" charset="0"/>
                <a:ea typeface="ＭＳ Ｐゴシック" charset="0"/>
              </a:rPr>
              <a:t>Christ</a:t>
            </a:r>
            <a:r>
              <a:rPr lang="en-US" sz="5400" b="1" dirty="0">
                <a:effectLst>
                  <a:glow rad="152400">
                    <a:schemeClr val="tx1"/>
                  </a:glow>
                </a:effectLst>
                <a:latin typeface="Arial" charset="0"/>
                <a:ea typeface="ＭＳ Ｐゴシック" charset="0"/>
              </a:rPr>
              <a:t>-reliance </a:t>
            </a: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Main Idea for Laodicea</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3785501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CHURCHES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OUR FUTURE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931407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4</a:t>
            </a:r>
          </a:p>
        </p:txBody>
      </p:sp>
    </p:spTree>
    <p:extLst>
      <p:ext uri="{BB962C8B-B14F-4D97-AF65-F5344CB8AC3E}">
        <p14:creationId xmlns:p14="http://schemas.microsoft.com/office/powerpoint/2010/main" val="646812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8741" y="120316"/>
            <a:ext cx="8985259" cy="1782762"/>
          </a:xfrm>
        </p:spPr>
        <p:txBody>
          <a:bodyPr anchor="t">
            <a:noAutofit/>
          </a:bodyPr>
          <a:lstStyle/>
          <a:p>
            <a:pPr marL="0" indent="0" algn="ctr">
              <a:buNone/>
            </a:pPr>
            <a:r>
              <a:rPr lang="mr-IN" sz="2800" b="1" dirty="0">
                <a:solidFill>
                  <a:schemeClr val="bg1"/>
                </a:solidFill>
                <a:effectLst>
                  <a:outerShdw blurRad="38100" dist="38100" dir="2700000" algn="tl">
                    <a:srgbClr val="000000">
                      <a:alpha val="43137"/>
                    </a:srgbClr>
                  </a:outerShdw>
                </a:effectLst>
                <a:latin typeface="Arial"/>
                <a:cs typeface="Arial"/>
              </a:rPr>
              <a:t>"</a:t>
            </a:r>
            <a:r>
              <a:rPr lang="en-US" sz="2800" b="1" dirty="0">
                <a:solidFill>
                  <a:schemeClr val="bg1"/>
                </a:solidFill>
                <a:effectLst>
                  <a:outerShdw blurRad="38100" dist="38100" dir="2700000" algn="tl">
                    <a:srgbClr val="000000">
                      <a:alpha val="43137"/>
                    </a:srgbClr>
                  </a:outerShdw>
                </a:effectLst>
                <a:latin typeface="Arial"/>
                <a:cs typeface="Arial"/>
              </a:rPr>
              <a:t>Worthy are you, our Lord and God, to receive glory and honor and power, for you created all things, and by your will they existed and were created.</a:t>
            </a:r>
            <a:r>
              <a:rPr lang="mr-IN" sz="2800" b="1" dirty="0">
                <a:solidFill>
                  <a:schemeClr val="bg1"/>
                </a:solidFill>
                <a:effectLst>
                  <a:outerShdw blurRad="38100" dist="38100" dir="2700000" algn="tl">
                    <a:srgbClr val="000000">
                      <a:alpha val="43137"/>
                    </a:srgbClr>
                  </a:outerShdw>
                </a:effectLst>
                <a:latin typeface="Arial"/>
                <a:cs typeface="Arial"/>
              </a:rPr>
              <a:t>"</a:t>
            </a:r>
            <a:endParaRPr lang="en-US" sz="2800"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8952824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5</a:t>
            </a:r>
          </a:p>
        </p:txBody>
      </p:sp>
    </p:spTree>
    <p:extLst>
      <p:ext uri="{BB962C8B-B14F-4D97-AF65-F5344CB8AC3E}">
        <p14:creationId xmlns:p14="http://schemas.microsoft.com/office/powerpoint/2010/main" val="1535798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is firmly in the right hand of the Father (5:1)!</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Scroll Sealed with Seven Seals…</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en-US" sz="3200" b="1" dirty="0">
                <a:solidFill>
                  <a:srgbClr val="0000FF"/>
                </a:solidFill>
                <a:latin typeface="Arial" charset="0"/>
                <a:ea typeface="ＭＳ Ｐゴシック" charset="0"/>
              </a:rPr>
              <a:t>The Seal Judgments</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charset="0"/>
                <a:cs typeface="Arial"/>
              </a:rPr>
              <a:t>369</a:t>
            </a:r>
          </a:p>
        </p:txBody>
      </p:sp>
    </p:spTree>
    <p:extLst>
      <p:ext uri="{BB962C8B-B14F-4D97-AF65-F5344CB8AC3E}">
        <p14:creationId xmlns:p14="http://schemas.microsoft.com/office/powerpoint/2010/main" val="966060084"/>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en-US" sz="4800" b="1" u="sng" dirty="0">
                <a:solidFill>
                  <a:srgbClr val="000090"/>
                </a:solidFill>
                <a:effectLst>
                  <a:outerShdw blurRad="38100" dist="38100" dir="2700000" algn="tl">
                    <a:srgbClr val="000000">
                      <a:alpha val="43137"/>
                    </a:srgbClr>
                  </a:outerShdw>
                </a:effectLst>
              </a:rPr>
              <a:t>Who</a:t>
            </a:r>
            <a:r>
              <a:rPr lang="en-US" sz="4800" b="1" dirty="0">
                <a:solidFill>
                  <a:srgbClr val="000090"/>
                </a:solidFill>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is worthy to break the seal (5:1-4)?</a:t>
            </a: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2209799"/>
            <a:ext cx="9137073" cy="3540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77559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3485" y="60325"/>
            <a:ext cx="9189868" cy="692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Text Box 1041"/>
          <p:cNvSpPr txBox="1">
            <a:spLocks noChangeArrowheads="1"/>
          </p:cNvSpPr>
          <p:nvPr/>
        </p:nvSpPr>
        <p:spPr bwMode="auto">
          <a:xfrm>
            <a:off x="9367972" y="1139345"/>
            <a:ext cx="4448654"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LION</a:t>
            </a:r>
            <a:br>
              <a:rPr kumimoji="0" lang="en-US" sz="5400" b="1"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br>
            <a:r>
              <a:rPr kumimoji="0" lang="en-US" sz="5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t>OF JUDAH</a:t>
            </a:r>
          </a:p>
        </p:txBody>
      </p:sp>
      <p:sp>
        <p:nvSpPr>
          <p:cNvPr id="6" name="Text Box 1041"/>
          <p:cNvSpPr txBox="1">
            <a:spLocks noChangeArrowheads="1"/>
          </p:cNvSpPr>
          <p:nvPr/>
        </p:nvSpPr>
        <p:spPr bwMode="auto">
          <a:xfrm>
            <a:off x="9909990" y="5716857"/>
            <a:ext cx="336462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t>REVELATION 5:5</a:t>
            </a:r>
          </a:p>
        </p:txBody>
      </p:sp>
    </p:spTree>
    <p:extLst>
      <p:ext uri="{BB962C8B-B14F-4D97-AF65-F5344CB8AC3E}">
        <p14:creationId xmlns:p14="http://schemas.microsoft.com/office/powerpoint/2010/main" val="2091062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buNone/>
            </a:pPr>
            <a:r>
              <a:rPr lang="en-US" sz="3200" b="1" dirty="0">
                <a:solidFill>
                  <a:schemeClr val="bg1"/>
                </a:solidFill>
                <a:effectLst>
                  <a:outerShdw blurRad="38100" dist="38100" dir="2700000" algn="tl">
                    <a:srgbClr val="000000">
                      <a:alpha val="43137"/>
                    </a:srgbClr>
                  </a:outerShdw>
                </a:effectLst>
                <a:latin typeface="Arial"/>
                <a:cs typeface="Arial"/>
              </a:rPr>
              <a:t>Jesus is worthy to reveal the future and be worshiped because He is the Divine Messiah and redeemed us from the penalty of sin, making us a kingdom of priests.</a:t>
            </a:r>
            <a:endParaRPr lang="en-US" sz="3200" dirty="0">
              <a:solidFill>
                <a:schemeClr val="bg1"/>
              </a:solidFill>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latin typeface="Arial"/>
                <a:cs typeface="Arial"/>
              </a:rPr>
              <a:t>Main Idea of Revelation 5</a:t>
            </a:r>
          </a:p>
        </p:txBody>
      </p:sp>
    </p:spTree>
    <p:extLst>
      <p:ext uri="{BB962C8B-B14F-4D97-AF65-F5344CB8AC3E}">
        <p14:creationId xmlns:p14="http://schemas.microsoft.com/office/powerpoint/2010/main" val="14347788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a:extLst>
              <a:ext uri="{28A0092B-C50C-407E-A947-70E740481C1C}">
                <a14:useLocalDpi xmlns:a14="http://schemas.microsoft.com/office/drawing/2010/main" val="0"/>
              </a:ext>
            </a:extLst>
          </a:blip>
          <a:srcRect l="4131"/>
          <a:stretch/>
        </p:blipFill>
        <p:spPr bwMode="auto">
          <a:xfrm>
            <a:off x="0" y="-16712"/>
            <a:ext cx="9306914" cy="6874712"/>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4807966" y="79960"/>
            <a:ext cx="4300538" cy="55589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70000"/>
                </a:solidFill>
                <a:effectLst/>
                <a:uLnTx/>
                <a:uFillTx/>
                <a:latin typeface="Arial"/>
                <a:ea typeface="ＭＳ Ｐゴシック"/>
                <a:cs typeface="Arial"/>
              </a:rPr>
              <a:t>REVELATION</a:t>
            </a:r>
            <a:endParaRPr kumimoji="0" lang="en-US" sz="6600" b="1" i="0" u="none" strike="noStrike" kern="0" cap="none" spc="0" normalizeH="0" baseline="0" noProof="0" dirty="0">
              <a:ln>
                <a:noFill/>
              </a:ln>
              <a:solidFill>
                <a:srgbClr val="070000"/>
              </a:solidFill>
              <a:effectLst/>
              <a:uLnTx/>
              <a:uFillTx/>
              <a:latin typeface="Arial"/>
              <a:ea typeface="ＭＳ Ｐゴシック" charset="-128"/>
            </a:endParaRPr>
          </a:p>
        </p:txBody>
      </p:sp>
      <p:sp>
        <p:nvSpPr>
          <p:cNvPr id="10" name="TextBox 4"/>
          <p:cNvSpPr txBox="1">
            <a:spLocks noChangeArrowheads="1"/>
          </p:cNvSpPr>
          <p:nvPr/>
        </p:nvSpPr>
        <p:spPr bwMode="auto">
          <a:xfrm>
            <a:off x="2864043" y="468341"/>
            <a:ext cx="2700337"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9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A</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byss releases more trumpets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B</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ook eaten by John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11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pposition to two witnesses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12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U</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nrelenting opposition of dragon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13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attoo of world leader</a:t>
            </a:r>
          </a:p>
        </p:txBody>
      </p:sp>
      <p:sp>
        <p:nvSpPr>
          <p:cNvPr id="11" name="TextBox 5"/>
          <p:cNvSpPr txBox="1">
            <a:spLocks noChangeArrowheads="1"/>
          </p:cNvSpPr>
          <p:nvPr/>
        </p:nvSpPr>
        <p:spPr bwMode="auto">
          <a:xfrm>
            <a:off x="4588965" y="4893011"/>
            <a:ext cx="2663751"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14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ime ripe for harvest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15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arps played for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16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mptying of the bowls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2" name="TextBox 5"/>
          <p:cNvSpPr txBox="1">
            <a:spLocks noChangeArrowheads="1"/>
          </p:cNvSpPr>
          <p:nvPr/>
        </p:nvSpPr>
        <p:spPr bwMode="auto">
          <a:xfrm>
            <a:off x="6433913" y="4893011"/>
            <a:ext cx="2873001"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17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F</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uture destruction of harlot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18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U</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tter desolation of Bablyon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19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riumphant feast of Lamb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U</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ltimate resurrection and judgment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21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R</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evelation of new Jerusalem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22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ternal city and word</a:t>
            </a:r>
          </a:p>
        </p:txBody>
      </p:sp>
      <p:sp>
        <p:nvSpPr>
          <p:cNvPr id="6" name="Rectangle 5"/>
          <p:cNvSpPr/>
          <p:nvPr/>
        </p:nvSpPr>
        <p:spPr bwMode="auto">
          <a:xfrm>
            <a:off x="-12576" y="79960"/>
            <a:ext cx="773814" cy="218351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TextBox 3"/>
          <p:cNvSpPr txBox="1">
            <a:spLocks noChangeArrowheads="1"/>
          </p:cNvSpPr>
          <p:nvPr/>
        </p:nvSpPr>
        <p:spPr bwMode="auto">
          <a:xfrm>
            <a:off x="451240" y="468341"/>
            <a:ext cx="2412803"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P</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atmos vision of John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R</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ebuke for four churches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ther three churches rebuked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4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P</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icture of God's throne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5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oly Lamb is worshipped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6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ach seal is broken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7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C</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rowd coming from tribulation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Y</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oke of four trumpets</a:t>
            </a:r>
          </a:p>
        </p:txBody>
      </p:sp>
    </p:spTree>
    <p:extLst>
      <p:ext uri="{BB962C8B-B14F-4D97-AF65-F5344CB8AC3E}">
        <p14:creationId xmlns:p14="http://schemas.microsoft.com/office/powerpoint/2010/main" val="202493405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6</a:t>
            </a:r>
          </a:p>
        </p:txBody>
      </p:sp>
    </p:spTree>
    <p:extLst>
      <p:ext uri="{BB962C8B-B14F-4D97-AF65-F5344CB8AC3E}">
        <p14:creationId xmlns:p14="http://schemas.microsoft.com/office/powerpoint/2010/main" val="23481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en-US" sz="3200" b="1">
                <a:latin typeface="Arial" charset="0"/>
                <a:ea typeface="ＭＳ Ｐゴシック" charset="0"/>
                <a:cs typeface="ＭＳ Ｐゴシック" charset="0"/>
              </a:rPr>
              <a:t>Tragedies of the Four Horses (6:1-8)</a:t>
            </a:r>
            <a:endParaRPr lang="en-US" b="1">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Conquest</a:t>
              </a: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War</a:t>
              </a: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Famine</a:t>
              </a: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Death</a:t>
              </a: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charset="0"/>
                <a:cs typeface="Arial"/>
              </a:rPr>
              <a:t>374</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2225089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Rapture</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Church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Chronology of Revelation</a:t>
            </a: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you have seen</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is </a:t>
            </a:r>
            <a:b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now</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2–3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will </a:t>
            </a:r>
            <a:b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take place later</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4–22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Second Half</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First Half</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55484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7</a:t>
            </a:r>
          </a:p>
        </p:txBody>
      </p:sp>
    </p:spTree>
    <p:extLst>
      <p:ext uri="{BB962C8B-B14F-4D97-AF65-F5344CB8AC3E}">
        <p14:creationId xmlns:p14="http://schemas.microsoft.com/office/powerpoint/2010/main" val="1868983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0" y="5334000"/>
            <a:ext cx="4876800" cy="1524000"/>
          </a:xfrm>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144,000 sealed (7:1-8)</a:t>
            </a:r>
          </a:p>
        </p:txBody>
      </p:sp>
      <p:sp>
        <p:nvSpPr>
          <p:cNvPr id="252932" name="Text Box 4"/>
          <p:cNvSpPr txBox="1">
            <a:spLocks noChangeArrowheads="1"/>
          </p:cNvSpPr>
          <p:nvPr/>
        </p:nvSpPr>
        <p:spPr bwMode="auto">
          <a:xfrm>
            <a:off x="228600" y="555627"/>
            <a:ext cx="8763000" cy="563403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And I heard how many were marked with the seal of God— 144,000 were sealed from all the tribes of Israel:</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5</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Judah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Reuben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Gad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6</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Asher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Naphtali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Manasseh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7</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Simeon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Levi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Issachar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8</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Zebulun</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Joseph 12,000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Benjamin 12,000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
        <p:nvSpPr>
          <p:cNvPr id="5"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377</a:t>
            </a:r>
          </a:p>
        </p:txBody>
      </p:sp>
    </p:spTree>
    <p:extLst>
      <p:ext uri="{BB962C8B-B14F-4D97-AF65-F5344CB8AC3E}">
        <p14:creationId xmlns:p14="http://schemas.microsoft.com/office/powerpoint/2010/main" val="4132802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en-US" sz="4000" b="1">
                <a:solidFill>
                  <a:schemeClr val="bg1"/>
                </a:solidFill>
                <a:latin typeface="Arial" charset="0"/>
                <a:ea typeface="ＭＳ Ｐゴシック" charset="0"/>
              </a:rPr>
              <a:t>The Multi-Racial People</a:t>
            </a:r>
            <a:endParaRPr lang="en-US" b="1">
              <a:latin typeface="Arial" charset="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4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a:rPr>
              <a:t>From every tribe, nation, language and people</a:t>
            </a:r>
            <a:r>
              <a:rPr kumimoji="0" lang="mr-IN" altLang="ja-JP" sz="4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a:rPr>
              <a:t> (7:9)</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p>
        </p:txBody>
      </p:sp>
    </p:spTree>
    <p:extLst>
      <p:ext uri="{BB962C8B-B14F-4D97-AF65-F5344CB8AC3E}">
        <p14:creationId xmlns:p14="http://schemas.microsoft.com/office/powerpoint/2010/main" val="339648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8</a:t>
            </a:r>
          </a:p>
        </p:txBody>
      </p:sp>
    </p:spTree>
    <p:extLst>
      <p:ext uri="{BB962C8B-B14F-4D97-AF65-F5344CB8AC3E}">
        <p14:creationId xmlns:p14="http://schemas.microsoft.com/office/powerpoint/2010/main" val="1158334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4828486" y="764041"/>
            <a:ext cx="4191000" cy="1371600"/>
          </a:xfrm>
          <a:effectLst>
            <a:outerShdw blurRad="63500" dist="35921" dir="2700000" algn="ctr" rotWithShape="0">
              <a:schemeClr val="tx2">
                <a:alpha val="74998"/>
              </a:schemeClr>
            </a:outerShdw>
          </a:effectLst>
        </p:spPr>
        <p:txBody>
          <a:bodyPr/>
          <a:lstStyle/>
          <a:p>
            <a:pPr>
              <a:defRPr/>
            </a:pPr>
            <a:r>
              <a:rPr lang="en-US" sz="3600" b="1" dirty="0">
                <a:effectLst>
                  <a:glow rad="228600">
                    <a:schemeClr val="tx1">
                      <a:alpha val="75000"/>
                    </a:schemeClr>
                  </a:glow>
                </a:effectLst>
                <a:latin typeface="Arial" charset="0"/>
                <a:ea typeface="ＭＳ Ｐゴシック" charset="0"/>
                <a:cs typeface="ＭＳ Ｐゴシック" charset="0"/>
              </a:rPr>
              <a:t>Seven Trumpet Judgments </a:t>
            </a:r>
            <a:br>
              <a:rPr lang="en-US" sz="3600" b="1" dirty="0">
                <a:effectLst>
                  <a:glow rad="228600">
                    <a:schemeClr val="tx1">
                      <a:alpha val="75000"/>
                    </a:schemeClr>
                  </a:glow>
                </a:effectLst>
                <a:latin typeface="Arial" charset="0"/>
                <a:ea typeface="ＭＳ Ｐゴシック" charset="0"/>
                <a:cs typeface="ＭＳ Ｐゴシック" charset="0"/>
              </a:rPr>
            </a:br>
            <a:r>
              <a:rPr lang="en-US" sz="3600" b="1" dirty="0">
                <a:effectLst>
                  <a:glow rad="228600">
                    <a:schemeClr val="tx1">
                      <a:alpha val="75000"/>
                    </a:schemeClr>
                  </a:glow>
                </a:effectLst>
                <a:latin typeface="Arial" charset="0"/>
                <a:ea typeface="ＭＳ Ｐゴシック" charset="0"/>
                <a:cs typeface="ＭＳ Ｐゴシック" charset="0"/>
              </a:rPr>
              <a:t>(8:6–11:19)</a:t>
            </a:r>
            <a:endParaRPr lang="en-US" sz="36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52400" y="304800"/>
            <a:ext cx="3429000" cy="6477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When the Lamb broke the seventh seal on the scroll, there was silence throughout heaven for about half an hour. </a:t>
            </a:r>
            <a:r>
              <a:rPr kumimoji="0" lang="en-US" altLang="ja-JP" sz="2800" b="1" i="0" u="none" strike="noStrike" kern="1200" cap="none" spc="0" normalizeH="0" baseline="30000" noProof="0" dirty="0">
                <a:ln>
                  <a:noFill/>
                </a:ln>
                <a:solidFill>
                  <a:srgbClr val="FFFFFF"/>
                </a:solidFill>
                <a:effectLst>
                  <a:glow rad="228600">
                    <a:srgbClr val="000000">
                      <a:alpha val="75000"/>
                    </a:srgbClr>
                  </a:glow>
                </a:effectLst>
                <a:uLnTx/>
                <a:uFillTx/>
                <a:latin typeface="Arial" charset="0"/>
                <a:ea typeface="ＭＳ Ｐゴシック" charset="0"/>
              </a:rPr>
              <a:t>2</a:t>
            </a:r>
            <a: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I saw the seven angels who stand before God, and they were given seven trumpets</a:t>
            </a:r>
            <a:r>
              <a:rPr kumimoji="0" lang="mr-IN"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 </a:t>
            </a:r>
            <a:b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(Rev. 8:1-2 </a:t>
            </a:r>
            <a:r>
              <a:rPr kumimoji="0" lang="en-US" altLang="ja-JP" sz="20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NLT</a:t>
            </a:r>
            <a:r>
              <a:rPr kumimoji="0" lang="en-US" altLang="ja-JP" sz="28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rPr>
              <a:t>).</a:t>
            </a:r>
            <a:endParaRPr kumimoji="0" lang="en-US" sz="2800" b="0" i="0" u="none" strike="noStrike" kern="1200" cap="none" spc="0" normalizeH="0" baseline="0" noProof="0" dirty="0">
              <a:ln>
                <a:noFill/>
              </a:ln>
              <a:solidFill>
                <a:srgbClr val="FFFFFF"/>
              </a:solidFill>
              <a:effectLst>
                <a:glow rad="228600">
                  <a:srgbClr val="000000">
                    <a:alpha val="75000"/>
                  </a:srgbClr>
                </a:glow>
              </a:effectLst>
              <a:uLnTx/>
              <a:uFillTx/>
              <a:latin typeface="Times New Roman" charset="0"/>
              <a:ea typeface="ＭＳ Ｐゴシック" charset="0"/>
            </a:endParaRPr>
          </a:p>
        </p:txBody>
      </p:sp>
      <p:sp>
        <p:nvSpPr>
          <p:cNvPr id="5" name="Text Box 30"/>
          <p:cNvSpPr txBox="1">
            <a:spLocks noChangeArrowheads="1"/>
          </p:cNvSpPr>
          <p:nvPr/>
        </p:nvSpPr>
        <p:spPr bwMode="auto">
          <a:xfrm>
            <a:off x="8426137" y="4763"/>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p>
        </p:txBody>
      </p:sp>
    </p:spTree>
    <p:extLst>
      <p:ext uri="{BB962C8B-B14F-4D97-AF65-F5344CB8AC3E}">
        <p14:creationId xmlns:p14="http://schemas.microsoft.com/office/powerpoint/2010/main" val="272631618"/>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9</a:t>
            </a:r>
          </a:p>
        </p:txBody>
      </p:sp>
    </p:spTree>
    <p:extLst>
      <p:ext uri="{BB962C8B-B14F-4D97-AF65-F5344CB8AC3E}">
        <p14:creationId xmlns:p14="http://schemas.microsoft.com/office/powerpoint/2010/main" val="4130469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Revelation 9:13-16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sixth angel sounded his trumpet, and I heard a voice coming from the horns of the golden altar that is before God.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14</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It said to the sixth angel who had the trumpet,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Release the four angels who are bound at the great river Euphrates.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the four angels who had been kept ready for this very hour and day and month and year were released to kill a third of mankind.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16</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number of the mounted troops was two hundred million. I heard their number.</a:t>
            </a: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en-US" sz="4000" b="1">
                <a:latin typeface="Arial" charset="0"/>
                <a:ea typeface="ＭＳ Ｐゴシック" charset="0"/>
              </a:rPr>
              <a:t>200 million soldiers!</a:t>
            </a:r>
          </a:p>
        </p:txBody>
      </p:sp>
      <p:sp>
        <p:nvSpPr>
          <p:cNvPr id="697351"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339</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700656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p:spPr>
        <p:txBody>
          <a:bodyPr/>
          <a:lstStyle/>
          <a:p>
            <a:pPr algn="r" defTabSz="914400" eaLnBrk="0" fontAlgn="base" hangingPunct="0">
              <a:spcBef>
                <a:spcPct val="20000"/>
              </a:spcBef>
              <a:spcAft>
                <a:spcPct val="0"/>
              </a:spcAft>
              <a:defRPr/>
            </a:pP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200" b="1" dirty="0">
                <a:solidFill>
                  <a:srgbClr val="FFFF00"/>
                </a:solidFill>
                <a:effectLst>
                  <a:outerShdw blurRad="38100" dist="38100" dir="2700000" algn="tl">
                    <a:srgbClr val="000000"/>
                  </a:outerShdw>
                </a:effectLst>
                <a:latin typeface="Arial" charset="0"/>
                <a:ea typeface="ＭＳ Ｐゴシック" charset="0"/>
                <a:cs typeface="Arial" charset="0"/>
              </a:rPr>
              <a:t>The revelation of Jesus Christ</a:t>
            </a: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 which God gave him to show to his servants the things that must soon take place. He made it known by sending his angel to his servant John, who testifies to everything he saw––that is, the word of God and the testimony of Jesus Christ" </a:t>
            </a:r>
            <a:b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(1:1-2 NIV).</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Readers </a:t>
            </a:r>
            <a:r>
              <a:rPr lang="en-US" b="1">
                <a:solidFill>
                  <a:srgbClr val="000000"/>
                </a:solidFill>
                <a:latin typeface="Arial" charset="0"/>
                <a:cs typeface="Arial" charset="0"/>
              </a:rPr>
              <a:t>(servants)</a:t>
            </a:r>
            <a:endParaRPr lang="en-US" sz="3200" b="1">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Points</a:t>
            </a:r>
            <a:br>
              <a:rPr lang="en-US" b="1" dirty="0">
                <a:solidFill>
                  <a:srgbClr val="000000"/>
                </a:solidFill>
                <a:effectLst>
                  <a:outerShdw blurRad="38100" dist="38100" dir="2700000" algn="tl">
                    <a:srgbClr val="DDDDDD"/>
                  </a:outerShdw>
                </a:effectLst>
                <a:latin typeface="Arial" charset="0"/>
                <a:cs typeface="Arial" charset="0"/>
              </a:rPr>
            </a:br>
            <a:r>
              <a:rPr lang="en-US" b="1" dirty="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Jesus</a:t>
            </a: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2358444" y="-1"/>
            <a:ext cx="6779540" cy="2063021"/>
          </a:xfrm>
          <a:solidFill>
            <a:schemeClr val="bg1"/>
          </a:solidFill>
        </p:spPr>
        <p:txBody>
          <a:bodyPr/>
          <a:lstStyle/>
          <a:p>
            <a:r>
              <a:rPr lang="en-US" sz="3200" b="1" dirty="0">
                <a:solidFill>
                  <a:schemeClr val="tx1"/>
                </a:solidFill>
                <a:latin typeface="Arial" charset="0"/>
                <a:ea typeface="ＭＳ Ｐゴシック" charset="0"/>
              </a:rPr>
              <a:t>Christ</a:t>
            </a:r>
            <a:r>
              <a:rPr lang="fr-FR" sz="3200" b="1" dirty="0">
                <a:solidFill>
                  <a:schemeClr val="tx1"/>
                </a:solidFill>
                <a:latin typeface="Arial" charset="0"/>
                <a:ea typeface="ＭＳ Ｐゴシック" charset="0"/>
              </a:rPr>
              <a:t>'</a:t>
            </a:r>
            <a:r>
              <a:rPr lang="en-US" sz="3200" b="1" dirty="0">
                <a:solidFill>
                  <a:schemeClr val="tx1"/>
                </a:solidFill>
                <a:latin typeface="Arial" charset="0"/>
                <a:ea typeface="ＭＳ Ｐゴシック" charset="0"/>
              </a:rPr>
              <a:t>s sovereignty over future events transmitted to John shows the prophecy as inspired (1:1-2)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God</a:t>
            </a:r>
          </a:p>
        </p:txBody>
      </p:sp>
    </p:spTree>
    <p:extLst>
      <p:ext uri="{BB962C8B-B14F-4D97-AF65-F5344CB8AC3E}">
        <p14:creationId xmlns:p14="http://schemas.microsoft.com/office/powerpoint/2010/main" val="651526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10</a:t>
            </a:r>
          </a:p>
        </p:txBody>
      </p:sp>
    </p:spTree>
    <p:extLst>
      <p:ext uri="{BB962C8B-B14F-4D97-AF65-F5344CB8AC3E}">
        <p14:creationId xmlns:p14="http://schemas.microsoft.com/office/powerpoint/2010/main" val="3550836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Angel with the Little Scroll (10:1)</a:t>
            </a:r>
            <a:endParaRPr lang="en-US" dirty="0">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4849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11</a:t>
            </a:r>
          </a:p>
        </p:txBody>
      </p:sp>
    </p:spTree>
    <p:extLst>
      <p:ext uri="{BB962C8B-B14F-4D97-AF65-F5344CB8AC3E}">
        <p14:creationId xmlns:p14="http://schemas.microsoft.com/office/powerpoint/2010/main" val="8430058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Temple (11:1-2)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"Then I was given a measuring stick, and I was told, 'Go and measure the Temple of God and the altar, and count the number of worshipers.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2</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But do not measure the outer courtyard, for it has been turned over to the nations. They will trample the holy city for 42 months.'"</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56942269"/>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A Rebuilt Temple</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67463705"/>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12</a:t>
            </a:r>
          </a:p>
        </p:txBody>
      </p:sp>
    </p:spTree>
    <p:extLst>
      <p:ext uri="{BB962C8B-B14F-4D97-AF65-F5344CB8AC3E}">
        <p14:creationId xmlns:p14="http://schemas.microsoft.com/office/powerpoint/2010/main" val="16316496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The Woman (12:1-6)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1" y="1"/>
            <a:ext cx="427904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"Then I witnessed in heaven an event of great significance. I saw a woman clothed with the sun, with the moon beneath her feet, and a crown of twelve stars on her head.  </a:t>
            </a:r>
            <a:r>
              <a:rPr kumimoji="0" lang="en-US" sz="2800" b="1" i="0" u="none" strike="noStrike" kern="1200" cap="none" spc="0" normalizeH="0" baseline="3000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2</a:t>
            </a:r>
            <a: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She was pregnant, and she cried out because of her labor pains and the agony of giving birth" </a:t>
            </a:r>
            <a:b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(12:1-2 </a:t>
            </a:r>
            <a:r>
              <a:rPr kumimoji="0" lang="en-US" sz="24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2492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4505158" y="2807368"/>
            <a:ext cx="4518517" cy="40506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Then I witnessed in heaven another significant event. I saw a large red dragon with seven heads and ten horns, with seven crowns on his heads</a:t>
            </a:r>
            <a:r>
              <a:rPr kumimoji="0" lang="mr-I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(12:3</a:t>
            </a:r>
            <a:r>
              <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ＭＳ Ｐゴシック" charset="0"/>
            </a:endParaRPr>
          </a:p>
        </p:txBody>
      </p:sp>
      <p:sp>
        <p:nvSpPr>
          <p:cNvPr id="881666" name="Rectangle 2"/>
          <p:cNvSpPr>
            <a:spLocks noGrp="1" noChangeArrowheads="1"/>
          </p:cNvSpPr>
          <p:nvPr>
            <p:ph type="ctrTitle"/>
          </p:nvPr>
        </p:nvSpPr>
        <p:spPr>
          <a:xfrm>
            <a:off x="4692317" y="0"/>
            <a:ext cx="4182310" cy="2941053"/>
          </a:xfrm>
          <a:noFill/>
          <a:ln>
            <a:noFill/>
          </a:ln>
          <a:effectLst/>
        </p:spPr>
        <p:txBody>
          <a:bodyPr anchor="ctr"/>
          <a:lstStyle/>
          <a:p>
            <a:r>
              <a:rPr lang="en-US" b="1" kern="1200" dirty="0">
                <a:solidFill>
                  <a:srgbClr val="FFFFFF"/>
                </a:solidFill>
                <a:effectLst>
                  <a:glow rad="228600">
                    <a:schemeClr val="tx1"/>
                  </a:glow>
                </a:effectLst>
                <a:latin typeface="Arial" charset="0"/>
                <a:ea typeface="ＭＳ Ｐゴシック" charset="0"/>
                <a:cs typeface="ＭＳ Ｐゴシック" charset="0"/>
              </a:rPr>
              <a:t>The Dragon (12:3)</a:t>
            </a:r>
          </a:p>
        </p:txBody>
      </p:sp>
    </p:spTree>
    <p:extLst>
      <p:ext uri="{BB962C8B-B14F-4D97-AF65-F5344CB8AC3E}">
        <p14:creationId xmlns:p14="http://schemas.microsoft.com/office/powerpoint/2010/main" val="34415765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mr-IN" altLang="ja-JP" b="1" dirty="0">
                <a:latin typeface="Arial" charset="0"/>
                <a:ea typeface="ＭＳ Ｐゴシック" charset="0"/>
              </a:rPr>
              <a:t>"</a:t>
            </a:r>
            <a:r>
              <a:rPr lang="en-US" altLang="ja-JP" b="1" dirty="0">
                <a:latin typeface="Arial" charset="0"/>
                <a:ea typeface="ＭＳ Ｐゴシック" charset="0"/>
              </a:rPr>
              <a:t>Week</a:t>
            </a:r>
            <a:r>
              <a:rPr lang="mr-IN" altLang="ja-JP" b="1" dirty="0">
                <a:latin typeface="Arial" charset="0"/>
                <a:ea typeface="ＭＳ Ｐゴシック" charset="0"/>
              </a:rPr>
              <a:t>"</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uk-UA"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922643"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Great Tribulation</a:t>
            </a:r>
          </a:p>
        </p:txBody>
      </p:sp>
      <p:sp>
        <p:nvSpPr>
          <p:cNvPr id="2" name="Cloud Callout 1"/>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p:cNvSpPr txBox="1"/>
          <p:nvPr/>
        </p:nvSpPr>
        <p:spPr>
          <a:xfrm>
            <a:off x="561479" y="446592"/>
            <a:ext cx="3809994"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And the woman fled into the wilderness, where God had prepared a place to care for her for 1260 days</a:t>
            </a:r>
            <a:r>
              <a:rPr kumimoji="0" lang="mr-I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(12:6).</a:t>
            </a:r>
          </a:p>
        </p:txBody>
      </p:sp>
    </p:spTree>
    <p:extLst>
      <p:ext uri="{BB962C8B-B14F-4D97-AF65-F5344CB8AC3E}">
        <p14:creationId xmlns:p14="http://schemas.microsoft.com/office/powerpoint/2010/main" val="41116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13</a:t>
            </a:r>
          </a:p>
        </p:txBody>
      </p:sp>
    </p:spTree>
    <p:extLst>
      <p:ext uri="{BB962C8B-B14F-4D97-AF65-F5344CB8AC3E}">
        <p14:creationId xmlns:p14="http://schemas.microsoft.com/office/powerpoint/2010/main" val="2100630230"/>
      </p:ext>
    </p:extLst>
  </p:cSld>
  <p:clrMapOvr>
    <a:masterClrMapping/>
  </p:clrMapOvr>
</p:sld>
</file>

<file path=ppt/theme/_rels/them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7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9000</TotalTime>
  <Words>6812</Words>
  <Application>Microsoft Macintosh PowerPoint</Application>
  <PresentationFormat>On-screen Show (4:3)</PresentationFormat>
  <Paragraphs>953</Paragraphs>
  <Slides>139</Slides>
  <Notes>96</Notes>
  <HiddenSlides>0</HiddenSlides>
  <MMClips>0</MMClips>
  <ScaleCrop>false</ScaleCrop>
  <HeadingPairs>
    <vt:vector size="8" baseType="variant">
      <vt:variant>
        <vt:lpstr>Fonts Used</vt:lpstr>
      </vt:variant>
      <vt:variant>
        <vt:i4>20</vt:i4>
      </vt:variant>
      <vt:variant>
        <vt:lpstr>Theme</vt:lpstr>
      </vt:variant>
      <vt:variant>
        <vt:i4>31</vt:i4>
      </vt:variant>
      <vt:variant>
        <vt:lpstr>Embedded OLE Servers</vt:lpstr>
      </vt:variant>
      <vt:variant>
        <vt:i4>1</vt:i4>
      </vt:variant>
      <vt:variant>
        <vt:lpstr>Slide Titles</vt:lpstr>
      </vt:variant>
      <vt:variant>
        <vt:i4>139</vt:i4>
      </vt:variant>
    </vt:vector>
  </HeadingPairs>
  <TitlesOfParts>
    <vt:vector size="191" baseType="lpstr">
      <vt:lpstr>26</vt:lpstr>
      <vt:lpstr>Arail</vt:lpstr>
      <vt:lpstr>Arial</vt:lpstr>
      <vt:lpstr>Arial Black</vt:lpstr>
      <vt:lpstr>Arial Narrow</vt:lpstr>
      <vt:lpstr>Arial Rounded MT Bold</vt:lpstr>
      <vt:lpstr>Book Antiqua</vt:lpstr>
      <vt:lpstr>Calibri</vt:lpstr>
      <vt:lpstr>Capitals</vt:lpstr>
      <vt:lpstr>Chalkboard</vt:lpstr>
      <vt:lpstr>Chalkduster</vt:lpstr>
      <vt:lpstr>Comic Sans MS</vt:lpstr>
      <vt:lpstr>Helvetica Neue Black Condensed</vt:lpstr>
      <vt:lpstr>Lucida Handwriting</vt:lpstr>
      <vt:lpstr>Monotype Sorts</vt:lpstr>
      <vt:lpstr>Times</vt:lpstr>
      <vt:lpstr>Times New Roman</vt:lpstr>
      <vt:lpstr>Times Roman Bold</vt:lpstr>
      <vt:lpstr>Trebuchet MS</vt:lpstr>
      <vt:lpstr>Wingdings</vt:lpstr>
      <vt:lpstr>7_Executive</vt:lpstr>
      <vt:lpstr>預設簡報設計</vt:lpstr>
      <vt:lpstr>untitled 1</vt:lpstr>
      <vt:lpstr>21_Blank Presentation</vt:lpstr>
      <vt:lpstr>1_Beam</vt:lpstr>
      <vt:lpstr>17_Office Theme</vt:lpstr>
      <vt:lpstr>3_Office Theme</vt:lpstr>
      <vt:lpstr>4_Office Theme</vt:lpstr>
      <vt:lpstr>10_Blank Presentation</vt:lpstr>
      <vt:lpstr>6_Default Design</vt:lpstr>
      <vt:lpstr>Orbit</vt:lpstr>
      <vt:lpstr>49_Blank Presentation</vt:lpstr>
      <vt:lpstr>2_Blank Presentation</vt:lpstr>
      <vt:lpstr>7_Default Design</vt:lpstr>
      <vt:lpstr>8_Blank Presentation</vt:lpstr>
      <vt:lpstr>22_Blank Presentation</vt:lpstr>
      <vt:lpstr>Dads Tie</vt:lpstr>
      <vt:lpstr>Hardcover</vt:lpstr>
      <vt:lpstr>51_Blank Presentation</vt:lpstr>
      <vt:lpstr>Default Design</vt:lpstr>
      <vt:lpstr>1_Blank Presentation</vt:lpstr>
      <vt:lpstr>4_Blank Presentation</vt:lpstr>
      <vt:lpstr>11_Blank Presentation</vt:lpstr>
      <vt:lpstr>16_Office Theme</vt:lpstr>
      <vt:lpstr>11_Office Theme</vt:lpstr>
      <vt:lpstr>5_Blank Presentation</vt:lpstr>
      <vt:lpstr>14_Blank Presentation</vt:lpstr>
      <vt:lpstr>48_Blank Presentation</vt:lpstr>
      <vt:lpstr>6_Blank Presentation</vt:lpstr>
      <vt:lpstr>1_Crumple</vt:lpstr>
      <vt:lpstr>32_Blank Presentation</vt:lpstr>
      <vt:lpstr>Document</vt:lpstr>
      <vt:lpstr>Be Triumphant</vt:lpstr>
      <vt:lpstr>What causes you</vt:lpstr>
      <vt:lpstr>Coronavirus 2020</vt:lpstr>
      <vt:lpstr>How can you look up to the LORD during your struggle?</vt:lpstr>
      <vt:lpstr>Don't Look Down</vt:lpstr>
      <vt:lpstr>How can we be triumphant in Christ?</vt:lpstr>
      <vt:lpstr>Revelation</vt:lpstr>
      <vt:lpstr>PowerPoint Presentation</vt:lpstr>
      <vt:lpstr>Christ's sovereignty over future events transmitted to John shows the prophecy as inspired (1:1-2) </vt:lpstr>
      <vt:lpstr>Revelation tells us to look up to…</vt:lpstr>
      <vt:lpstr>The Sovereignty of Jesus Christ</vt:lpstr>
      <vt:lpstr>A Muslim actor as Jesus Christ in Iran (29 April 2008)</vt:lpstr>
      <vt:lpstr>Jesus was relevant in the 1970s</vt:lpstr>
      <vt:lpstr>But Jesus became wimpy</vt:lpstr>
      <vt:lpstr>What's the big deal about Jesus?</vt:lpstr>
      <vt:lpstr>Here Jesus became a caveman</vt:lpstr>
      <vt:lpstr>Jesus is the Real King!</vt:lpstr>
      <vt:lpstr>Domitian (AD 81-96)</vt:lpstr>
      <vt:lpstr>NT Overview (Chronological)</vt:lpstr>
      <vt:lpstr>What did John see around him?</vt:lpstr>
      <vt:lpstr>Theme</vt:lpstr>
      <vt:lpstr>We have victory when we see that Jesus rules over…</vt:lpstr>
      <vt:lpstr>Revelation</vt:lpstr>
      <vt:lpstr>Revelation 1</vt:lpstr>
      <vt:lpstr>We have victory when we see that Jesus rules over…</vt:lpstr>
      <vt:lpstr>John at Patmos  (Rev 1:9-10)</vt:lpstr>
      <vt:lpstr>The Twofold Context of the Book</vt:lpstr>
      <vt:lpstr>Why should we know that Jesus rules the world?</vt:lpstr>
      <vt:lpstr>1. Jesus reveals the future and promises to bless all who read and obey the prophecy (1:1-3). </vt:lpstr>
      <vt:lpstr>Characteristics</vt:lpstr>
      <vt:lpstr>2. We should worship the Triune God because the Risen Ruler will soon return (1:4-8). </vt:lpstr>
      <vt:lpstr>"Look!  He comes with the clouds of heaven.  And everyone will see him—  even those who pierced him.    And all the nations of the world will mourn for him.    Yes!  Amen!"</vt:lpstr>
      <vt:lpstr>"I am the Alpha and the Omega—the beginning and the end," says the Lord God. "I am the one who is, who always was, and who is still to come—the Almighty One"  (1:8 NLT).</vt:lpstr>
      <vt:lpstr>3.  Seeing Christ glorified shows He can solve your problems (1:9-20). </vt:lpstr>
      <vt:lpstr>The 7 Churches (Rev. 2–3)</vt:lpstr>
      <vt:lpstr>John's vision of the glorified Christ proves He can handle the Church's internal and external problems  (1:12-16)</vt:lpstr>
      <vt:lpstr>Judge-King: "robe reaching down to his feet and with a golden sash around his chest"  (1:13)</vt:lpstr>
      <vt:lpstr>"…voice of many waters"  (1:15b)</vt:lpstr>
      <vt:lpstr>"…sword from his mouth"  (1:16)</vt:lpstr>
      <vt:lpstr>"When I saw him, I fell at his feet as if I were dead. But he laid his right hand on me and said, 'Don't be afraid! I am the First and the Last. 18I am the living one. I died, but look—I am alive forever and ever! And I hold the keys of death and the grave'"  (Rev 1:17-18 NLT)</vt:lpstr>
      <vt:lpstr>PowerPoint Presentation</vt:lpstr>
      <vt:lpstr>Revelation</vt:lpstr>
      <vt:lpstr>We have victory when we see that Jesus rules over…</vt:lpstr>
      <vt:lpstr>Revelation 2</vt:lpstr>
      <vt:lpstr>Christ has authority over all churches</vt:lpstr>
      <vt:lpstr>So Jesus wrote 7 churches (Rev 2–3)</vt:lpstr>
      <vt:lpstr>Revelation</vt:lpstr>
      <vt:lpstr>The 7 Churches (Rev. 2–3)</vt:lpstr>
      <vt:lpstr>Ephesus Busy But Backslidden Revelation 2:1-7</vt:lpstr>
      <vt:lpstr>Revelation 2:4 (NIV)</vt:lpstr>
      <vt:lpstr>Revelation 2:4 (NIV)</vt:lpstr>
      <vt:lpstr>Suffering Yet Steadfast</vt:lpstr>
      <vt:lpstr>“Be faithful until death” (2:10c)</vt:lpstr>
      <vt:lpstr>Our Response</vt:lpstr>
      <vt:lpstr>Dear  Pergamum, </vt:lpstr>
      <vt:lpstr>Altar of Zeus</vt:lpstr>
      <vt:lpstr>Thyatira:  Involved Yet Immoral</vt:lpstr>
      <vt:lpstr>Porn-Again Christian</vt:lpstr>
      <vt:lpstr>How does Jesus respond to immorality among believers?</vt:lpstr>
      <vt:lpstr>Service is no substitute for spotlessness</vt:lpstr>
      <vt:lpstr>Distinguished Yet Dead</vt:lpstr>
      <vt:lpstr>Sardis</vt:lpstr>
      <vt:lpstr>Will you wake up?</vt:lpstr>
      <vt:lpstr>Mistreated Yet Missions-Focused</vt:lpstr>
      <vt:lpstr>What does Jesus want for us?  Doesn't he want us to reach out?</vt:lpstr>
      <vt:lpstr>Main Idea for Philadelphia</vt:lpstr>
      <vt:lpstr>"Pre-Trib" Rapture</vt:lpstr>
      <vt:lpstr>Luxurious Yet Lukewarm</vt:lpstr>
      <vt:lpstr>On fire for Christ!</vt:lpstr>
      <vt:lpstr>How can you cure spiritual apathy?</vt:lpstr>
      <vt:lpstr>Replace self-reliance with Christ-reliance </vt:lpstr>
      <vt:lpstr>We have victory when we see that Jesus rules over…</vt:lpstr>
      <vt:lpstr>Revelation 4</vt:lpstr>
      <vt:lpstr>PowerPoint Presentation</vt:lpstr>
      <vt:lpstr>Revelation 5</vt:lpstr>
      <vt:lpstr>The Seal Judgments</vt:lpstr>
      <vt:lpstr>Who is worthy to break the seal (5:1-4)?</vt:lpstr>
      <vt:lpstr>PowerPoint Presentation</vt:lpstr>
      <vt:lpstr>Main Idea of Revelation 5</vt:lpstr>
      <vt:lpstr>Revelation 6</vt:lpstr>
      <vt:lpstr>Tragedies of the Four Horses (6:1-8)</vt:lpstr>
      <vt:lpstr>Chronology of Revelation</vt:lpstr>
      <vt:lpstr>Revelation 7</vt:lpstr>
      <vt:lpstr>144,000 sealed (7:1-8)</vt:lpstr>
      <vt:lpstr>The Multi-Racial People</vt:lpstr>
      <vt:lpstr>Revelation 8</vt:lpstr>
      <vt:lpstr>Seven Trumpet Judgments  (8:6–11:19)</vt:lpstr>
      <vt:lpstr>Revelation 9</vt:lpstr>
      <vt:lpstr>200 million soldiers!</vt:lpstr>
      <vt:lpstr>Revelation 10</vt:lpstr>
      <vt:lpstr>The Angel with the Little Scroll (10:1)</vt:lpstr>
      <vt:lpstr>Revelation 11</vt:lpstr>
      <vt:lpstr>The Temple (11:1-2)</vt:lpstr>
      <vt:lpstr>A Rebuilt Temple</vt:lpstr>
      <vt:lpstr>Revelation 12</vt:lpstr>
      <vt:lpstr>The Woman (12:1-6)</vt:lpstr>
      <vt:lpstr>The Dragon (12:3)</vt:lpstr>
      <vt:lpstr>Chronology of the 70th "Week"</vt:lpstr>
      <vt:lpstr>Slides on  Revelation 13</vt:lpstr>
      <vt:lpstr>Beasts of Rev. 13</vt:lpstr>
      <vt:lpstr>The world will worship the beast</vt:lpstr>
      <vt:lpstr>Slides on  Revelation 14</vt:lpstr>
      <vt:lpstr>The 144,000 Sing (14:1-5)</vt:lpstr>
      <vt:lpstr>Slides on  Revelation 15</vt:lpstr>
      <vt:lpstr>Content of the Judgments</vt:lpstr>
      <vt:lpstr>Slides on  Revelation 16</vt:lpstr>
      <vt:lpstr>Bowl Judgments (Rev. 16)</vt:lpstr>
      <vt:lpstr>The Campaign of Armageddon (16:16 NLT)</vt:lpstr>
      <vt:lpstr>Slides on  Revelation 17</vt:lpstr>
      <vt:lpstr>The Prostitute &amp; Beast</vt:lpstr>
      <vt:lpstr>Slides on  Revelation 18</vt:lpstr>
      <vt:lpstr>But Babylon Will Be Ruined in One Hour by Fire</vt:lpstr>
      <vt:lpstr>Slides on  Revelation 19</vt:lpstr>
      <vt:lpstr>The Marriage &amp; Wedding Supper of the Lamb</vt:lpstr>
      <vt:lpstr>"… a white horse, whose rider is called Faithful and True" (19:11)</vt:lpstr>
      <vt:lpstr>Slides on  Revelation 20</vt:lpstr>
      <vt:lpstr>Binding of Satan (20:2-3a NLT)</vt:lpstr>
      <vt:lpstr>Revelation 20:1-6 Chronology</vt:lpstr>
      <vt:lpstr>Millennial Jerusalem</vt:lpstr>
      <vt:lpstr>Will everyone submit to Christ in the Millennium?</vt:lpstr>
      <vt:lpstr>Satan is a master deceiver</vt:lpstr>
      <vt:lpstr>Satan's Last Stand (Rev. 20:7-10 NLT)</vt:lpstr>
      <vt:lpstr>"Then I saw a great white throne…"  (20:11)</vt:lpstr>
      <vt:lpstr>The Books (20:12)</vt:lpstr>
      <vt:lpstr>"And anyone whose name was not found recorded in the Book of Life was thrown into the lake of fire" (20:15)</vt:lpstr>
      <vt:lpstr>Slides on  Revelation 21</vt:lpstr>
      <vt:lpstr>The Consummation of All Things</vt:lpstr>
      <vt:lpstr>The Cubed City</vt:lpstr>
      <vt:lpstr>"…as a bride, beautifully dressed for her husband…"</vt:lpstr>
      <vt:lpstr>The New Jerusalem over present Jerusalem</vt:lpstr>
      <vt:lpstr>Slides on  Revelation 22</vt:lpstr>
      <vt:lpstr>Christ encourages us to live as if he can come any moment (22:7-17).</vt:lpstr>
      <vt:lpstr>Main Idea of Revelation 22</vt:lpstr>
      <vt:lpstr>How can we be triumphant in Christ?</vt:lpstr>
      <vt:lpstr>Jesus rules the world!   So he can handle your puny problem. </vt:lpstr>
      <vt:lpstr>We have victory when we see that Jesus rules over…</vt:lpstr>
      <vt:lpstr>For Pre-Christians: Have you submitted to Christ’s rule over you?</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Rick Griffith</dc:creator>
  <cp:lastModifiedBy>Rick Griffith</cp:lastModifiedBy>
  <cp:revision>192</cp:revision>
  <dcterms:created xsi:type="dcterms:W3CDTF">2015-08-05T07:59:09Z</dcterms:created>
  <dcterms:modified xsi:type="dcterms:W3CDTF">2022-02-16T18:31:33Z</dcterms:modified>
</cp:coreProperties>
</file>